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8" r:id="rId3"/>
    <p:sldId id="279" r:id="rId4"/>
    <p:sldId id="281" r:id="rId5"/>
    <p:sldId id="305" r:id="rId6"/>
    <p:sldId id="308" r:id="rId7"/>
    <p:sldId id="352" r:id="rId8"/>
    <p:sldId id="309" r:id="rId9"/>
    <p:sldId id="353" r:id="rId10"/>
    <p:sldId id="310" r:id="rId11"/>
    <p:sldId id="311" r:id="rId12"/>
    <p:sldId id="312" r:id="rId13"/>
    <p:sldId id="319" r:id="rId14"/>
    <p:sldId id="320" r:id="rId15"/>
    <p:sldId id="321" r:id="rId16"/>
    <p:sldId id="322" r:id="rId17"/>
    <p:sldId id="327" r:id="rId18"/>
    <p:sldId id="328" r:id="rId19"/>
    <p:sldId id="329" r:id="rId20"/>
    <p:sldId id="363" r:id="rId21"/>
    <p:sldId id="364" r:id="rId22"/>
    <p:sldId id="366" r:id="rId23"/>
    <p:sldId id="365" r:id="rId24"/>
    <p:sldId id="376" r:id="rId25"/>
    <p:sldId id="338" r:id="rId26"/>
    <p:sldId id="339" r:id="rId27"/>
    <p:sldId id="340" r:id="rId28"/>
    <p:sldId id="342" r:id="rId29"/>
    <p:sldId id="343" r:id="rId30"/>
    <p:sldId id="344" r:id="rId31"/>
    <p:sldId id="345" r:id="rId32"/>
    <p:sldId id="346" r:id="rId33"/>
    <p:sldId id="37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5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P. Jager" userId="262c4b5c-1138-4b51-8f39-dc99cf528ebb" providerId="ADAL" clId="{AC71E5A0-CF3E-49FC-A846-63A20425579E}"/>
    <pc:docChg chg="delSld">
      <pc:chgData name="Andrew P. Jager" userId="262c4b5c-1138-4b51-8f39-dc99cf528ebb" providerId="ADAL" clId="{AC71E5A0-CF3E-49FC-A846-63A20425579E}" dt="2025-03-11T11:37:46.697" v="7" actId="47"/>
      <pc:docMkLst>
        <pc:docMk/>
      </pc:docMkLst>
      <pc:sldChg chg="del">
        <pc:chgData name="Andrew P. Jager" userId="262c4b5c-1138-4b51-8f39-dc99cf528ebb" providerId="ADAL" clId="{AC71E5A0-CF3E-49FC-A846-63A20425579E}" dt="2025-03-11T11:37:43.454" v="6" actId="47"/>
        <pc:sldMkLst>
          <pc:docMk/>
          <pc:sldMk cId="1946325158" sldId="357"/>
        </pc:sldMkLst>
      </pc:sldChg>
      <pc:sldChg chg="del">
        <pc:chgData name="Andrew P. Jager" userId="262c4b5c-1138-4b51-8f39-dc99cf528ebb" providerId="ADAL" clId="{AC71E5A0-CF3E-49FC-A846-63A20425579E}" dt="2025-03-11T11:37:39.612" v="4" actId="47"/>
        <pc:sldMkLst>
          <pc:docMk/>
          <pc:sldMk cId="1308553429" sldId="362"/>
        </pc:sldMkLst>
      </pc:sldChg>
      <pc:sldChg chg="del">
        <pc:chgData name="Andrew P. Jager" userId="262c4b5c-1138-4b51-8f39-dc99cf528ebb" providerId="ADAL" clId="{AC71E5A0-CF3E-49FC-A846-63A20425579E}" dt="2025-03-11T11:37:27.221" v="2" actId="47"/>
        <pc:sldMkLst>
          <pc:docMk/>
          <pc:sldMk cId="1795978154" sldId="367"/>
        </pc:sldMkLst>
      </pc:sldChg>
      <pc:sldChg chg="del">
        <pc:chgData name="Andrew P. Jager" userId="262c4b5c-1138-4b51-8f39-dc99cf528ebb" providerId="ADAL" clId="{AC71E5A0-CF3E-49FC-A846-63A20425579E}" dt="2025-03-11T11:37:18.280" v="1" actId="47"/>
        <pc:sldMkLst>
          <pc:docMk/>
          <pc:sldMk cId="3381518388" sldId="368"/>
        </pc:sldMkLst>
      </pc:sldChg>
      <pc:sldChg chg="del">
        <pc:chgData name="Andrew P. Jager" userId="262c4b5c-1138-4b51-8f39-dc99cf528ebb" providerId="ADAL" clId="{AC71E5A0-CF3E-49FC-A846-63A20425579E}" dt="2025-03-11T11:37:16.121" v="0" actId="47"/>
        <pc:sldMkLst>
          <pc:docMk/>
          <pc:sldMk cId="1138074982" sldId="369"/>
        </pc:sldMkLst>
      </pc:sldChg>
      <pc:sldChg chg="del">
        <pc:chgData name="Andrew P. Jager" userId="262c4b5c-1138-4b51-8f39-dc99cf528ebb" providerId="ADAL" clId="{AC71E5A0-CF3E-49FC-A846-63A20425579E}" dt="2025-03-11T11:37:41.355" v="5" actId="47"/>
        <pc:sldMkLst>
          <pc:docMk/>
          <pc:sldMk cId="3581956094" sldId="373"/>
        </pc:sldMkLst>
      </pc:sldChg>
      <pc:sldChg chg="del">
        <pc:chgData name="Andrew P. Jager" userId="262c4b5c-1138-4b51-8f39-dc99cf528ebb" providerId="ADAL" clId="{AC71E5A0-CF3E-49FC-A846-63A20425579E}" dt="2025-03-11T11:37:46.697" v="7" actId="47"/>
        <pc:sldMkLst>
          <pc:docMk/>
          <pc:sldMk cId="447947227" sldId="375"/>
        </pc:sldMkLst>
      </pc:sldChg>
      <pc:sldChg chg="del">
        <pc:chgData name="Andrew P. Jager" userId="262c4b5c-1138-4b51-8f39-dc99cf528ebb" providerId="ADAL" clId="{AC71E5A0-CF3E-49FC-A846-63A20425579E}" dt="2025-03-11T11:37:36.185" v="3" actId="47"/>
        <pc:sldMkLst>
          <pc:docMk/>
          <pc:sldMk cId="3378609721" sldId="3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9734DD-A084-6C8C-9447-7F937911F48B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4572000" cy="6858000"/>
          </a:xfrm>
          <a:prstGeom prst="rect">
            <a:avLst/>
          </a:prstGeom>
          <a:solidFill>
            <a:srgbClr val="4355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701E3-4834-6001-39AC-EA5CDBAED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297680"/>
            <a:ext cx="3840480" cy="128016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EB0E5-51A6-2C37-DBFF-C5EDA4D09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669280"/>
            <a:ext cx="3840480" cy="86836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white logo with a flower in the middle&#10;&#10;Description automatically generated">
            <a:extLst>
              <a:ext uri="{FF2B5EF4-FFF2-40B4-BE49-F238E27FC236}">
                <a16:creationId xmlns:a16="http://schemas.microsoft.com/office/drawing/2014/main" id="{C40E5894-5F7C-A554-9253-353FEAE75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4381164" cy="4341092"/>
          </a:xfrm>
          <a:prstGeom prst="rect">
            <a:avLst/>
          </a:prstGeom>
        </p:spPr>
      </p:pic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C07C7D7-56D7-4675-4F2A-0D68D371C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1999" y="0"/>
            <a:ext cx="7620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7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AA995121-0806-10BB-2D56-6620681DA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640080"/>
            <a:ext cx="9509760" cy="10972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0" y="1828800"/>
            <a:ext cx="4572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8067-12EE-41EE-7CC0-4DB0DCAC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1680" y="2743200"/>
            <a:ext cx="457200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29664-29B9-AAE1-C49E-D31F9D853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49440" y="1828800"/>
            <a:ext cx="4572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43AB5-326A-7FD7-8760-D1E7B5AC0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49440" y="2743200"/>
            <a:ext cx="4572000" cy="347472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7955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Picture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6A7CB922-2DA6-E544-4121-EEBB865D15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11679" y="3200397"/>
            <a:ext cx="4572000" cy="30175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640080"/>
            <a:ext cx="9509760" cy="10972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79" y="1838036"/>
            <a:ext cx="9509759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8067-12EE-41EE-7CC0-4DB0DCAC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1680" y="2194559"/>
            <a:ext cx="9509758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C8421A6-6193-A6CD-0426-F5B129F1084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961446" y="3200396"/>
            <a:ext cx="4572000" cy="30175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001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hree Picture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2115DFE0-9E11-099B-5045-1B5D8227AD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11679" y="3200397"/>
            <a:ext cx="3108960" cy="30175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640080"/>
            <a:ext cx="9509760" cy="10972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79" y="1838036"/>
            <a:ext cx="9509759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8067-12EE-41EE-7CC0-4DB0DCAC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1680" y="2194559"/>
            <a:ext cx="9509758" cy="9144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C8421A6-6193-A6CD-0426-F5B129F1084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8412480" y="3200396"/>
            <a:ext cx="3108960" cy="30175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40026BE5-CBD0-990F-966F-9680047EC0A0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212080" y="3200400"/>
            <a:ext cx="3108960" cy="30175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116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ariety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11678" y="640080"/>
            <a:ext cx="475488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79" y="4023360"/>
            <a:ext cx="9509760" cy="82296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78" y="4937760"/>
            <a:ext cx="9509759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C8421A6-6193-A6CD-0426-F5B129F1084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858000" y="640080"/>
            <a:ext cx="466344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A2F5CC0-F80D-993C-B34B-DC6CCBDDB63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11679" y="5303518"/>
            <a:ext cx="9509758" cy="128016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28251F17-ACC4-3881-DD7E-9EE9FEDD5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72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ariety Detai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1A331871-0C3A-0B2C-ED58-43211A69D2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2011678" y="640080"/>
            <a:ext cx="493776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79" y="4023360"/>
            <a:ext cx="9509760" cy="82296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78" y="4937760"/>
            <a:ext cx="9509759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C8421A6-6193-A6CD-0426-F5B129F10848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9326880" y="640080"/>
            <a:ext cx="219456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B59D2399-8771-E9A9-2F3D-F9C4A9E74E6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040880" y="638233"/>
            <a:ext cx="219456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A2F5CC0-F80D-993C-B34B-DC6CCBDDB63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11679" y="5303518"/>
            <a:ext cx="9509758" cy="128016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21862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person's face&#10;&#10;Description automatically generated">
            <a:extLst>
              <a:ext uri="{FF2B5EF4-FFF2-40B4-BE49-F238E27FC236}">
                <a16:creationId xmlns:a16="http://schemas.microsoft.com/office/drawing/2014/main" id="{95AC9C49-4AC2-286F-1E4A-A4FA9A05E6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7200" y="0"/>
            <a:ext cx="41148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669280"/>
            <a:ext cx="7315200" cy="54864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6304742"/>
            <a:ext cx="7315200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-2" y="-1"/>
            <a:ext cx="9601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1668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eaf&#10;&#10;Description automatically generated">
            <a:extLst>
              <a:ext uri="{FF2B5EF4-FFF2-40B4-BE49-F238E27FC236}">
                <a16:creationId xmlns:a16="http://schemas.microsoft.com/office/drawing/2014/main" id="{9A7BF765-3706-A7DC-6C8A-BEEAA2ED6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604BE-F81F-EF2B-1C30-881097507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4937760"/>
            <a:ext cx="4297680" cy="10972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20640" y="0"/>
            <a:ext cx="5974080" cy="6858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19AD-3A1C-AC15-34F4-26ED45D9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6126480"/>
            <a:ext cx="4297680" cy="457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319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w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een leaf with a white border&#10;&#10;Description automatically generated">
            <a:extLst>
              <a:ext uri="{FF2B5EF4-FFF2-40B4-BE49-F238E27FC236}">
                <a16:creationId xmlns:a16="http://schemas.microsoft.com/office/drawing/2014/main" id="{F3004CB4-2994-E2EF-5555-3E888C5B1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8" y="5669280"/>
            <a:ext cx="11277601" cy="54864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304742"/>
            <a:ext cx="11277601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52C37B9-1D77-1800-44E6-0D740C69551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0" y="822960"/>
            <a:ext cx="5486400" cy="4572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CCA7C05-FC03-6EDD-C14A-A88E6AFA6FC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48402" y="822960"/>
            <a:ext cx="5486400" cy="4572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417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W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with leaves&#10;&#10;Description automatically generated">
            <a:extLst>
              <a:ext uri="{FF2B5EF4-FFF2-40B4-BE49-F238E27FC236}">
                <a16:creationId xmlns:a16="http://schemas.microsoft.com/office/drawing/2014/main" id="{9E246EAA-10C3-40E5-E016-4C19E18E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 flipV="1">
            <a:off x="0" y="0"/>
            <a:ext cx="457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1701E3-4834-6001-39AC-EA5CDBAED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297680"/>
            <a:ext cx="3840480" cy="128016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9EB0E5-51A6-2C37-DBFF-C5EDA4D09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5669280"/>
            <a:ext cx="3840480" cy="86836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C07C7D7-56D7-4675-4F2A-0D68D371C0FD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1999" y="0"/>
            <a:ext cx="7620001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39B9EC72-8C00-B9EF-0F88-5138F084E4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" y="365760"/>
            <a:ext cx="38404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4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plant with leaves&#10;&#10;Description automatically generated">
            <a:extLst>
              <a:ext uri="{FF2B5EF4-FFF2-40B4-BE49-F238E27FC236}">
                <a16:creationId xmlns:a16="http://schemas.microsoft.com/office/drawing/2014/main" id="{E7B139D2-F439-1AEA-A2C1-AC461B2E10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106424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604BE-F81F-EF2B-1C30-88109750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0" y="3566160"/>
            <a:ext cx="3200400" cy="22860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97280" y="1737360"/>
            <a:ext cx="59436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19AD-3A1C-AC15-34F4-26ED45D9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80" y="1371600"/>
            <a:ext cx="5943600" cy="268778"/>
          </a:xfrm>
        </p:spPr>
        <p:txBody>
          <a:bodyPr anchor="ctr"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53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ofessional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leaf&#10;&#10;Description automatically generated">
            <a:extLst>
              <a:ext uri="{FF2B5EF4-FFF2-40B4-BE49-F238E27FC236}">
                <a16:creationId xmlns:a16="http://schemas.microsoft.com/office/drawing/2014/main" id="{9A7BF765-3706-A7DC-6C8A-BEEAA2ED69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29600" cy="457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604BE-F81F-EF2B-1C30-88109750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0" y="1371599"/>
            <a:ext cx="3200400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4800" y="914400"/>
            <a:ext cx="3840480" cy="50292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19AD-3A1C-AC15-34F4-26ED45D9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5360" y="3200399"/>
            <a:ext cx="3200400" cy="2743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5483E-549C-4171-7110-1D36A1CCA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595360" y="2834639"/>
            <a:ext cx="3200400" cy="274320"/>
          </a:xfr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8881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Detaile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AC82C9E5-C631-ADD7-4D3C-C58DD18D39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398"/>
            <a:ext cx="1097280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604BE-F81F-EF2B-1C30-881097507D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0" y="1371600"/>
            <a:ext cx="3657600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97280" y="914399"/>
            <a:ext cx="6858000" cy="5029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19AD-3A1C-AC15-34F4-26ED45D9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29600" y="3474720"/>
            <a:ext cx="3657600" cy="228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7B95A-E353-70D5-1D01-72B1B9FF1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29600" y="2834640"/>
            <a:ext cx="3657600" cy="274320"/>
          </a:xfrm>
        </p:spPr>
        <p:txBody>
          <a:bodyPr anchor="ctr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7584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Comparison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-up of a bunch of green stems&#10;&#10;Description automatically generated">
            <a:extLst>
              <a:ext uri="{FF2B5EF4-FFF2-40B4-BE49-F238E27FC236}">
                <a16:creationId xmlns:a16="http://schemas.microsoft.com/office/drawing/2014/main" id="{8643569B-7398-8AB2-0066-CBEEDEAE5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229600" cy="301752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2962C87-3B66-3CD7-5986-4A9AFEB72262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7199" y="4332781"/>
            <a:ext cx="5943600" cy="225089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75120" y="274320"/>
            <a:ext cx="5212080" cy="301752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28C1092-F54A-24B4-1CE1-979A7D1D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158836"/>
            <a:ext cx="5943600" cy="108250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B8B3A6F-8BCB-DCEF-D982-0A8C8E9CA441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675120" y="3566160"/>
            <a:ext cx="5212080" cy="301752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92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een plant with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3BB5639-205F-C2B5-DAEA-E91BFB6C30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" y="0"/>
            <a:ext cx="1219123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760"/>
            <a:ext cx="6400800" cy="10972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14800" y="2286000"/>
            <a:ext cx="2926080" cy="457200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8067-12EE-41EE-7CC0-4DB0DCAC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14800" y="2834640"/>
            <a:ext cx="2926080" cy="11887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D29664-29B9-AAE1-C49E-D31F9D853B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63840" y="3840480"/>
            <a:ext cx="3657600" cy="457200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43AB5-326A-7FD7-8760-D1E7B5AC0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63840" y="4389120"/>
            <a:ext cx="3657600" cy="18288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6C9B2F2-6D9E-B4C1-D7D0-AAE6A0468AC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40080" y="2286000"/>
            <a:ext cx="2926080" cy="457200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05BB7D75-07B8-03CA-982B-027DE84F4634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40080" y="2834640"/>
            <a:ext cx="2926079" cy="118872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3721B48A-6F30-750B-E8DE-583DA8BB1D59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7863840" y="731520"/>
            <a:ext cx="3657600" cy="283464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964C902-9A6F-2059-5D6C-E9E8B29EB52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114800" y="4114800"/>
            <a:ext cx="2926080" cy="21031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595E602-2931-C913-11AE-4DEDCB60CD8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0080" y="4114800"/>
            <a:ext cx="2926080" cy="210312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29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bunch of stringy green stems&#10;&#10;Description automatically generated">
            <a:extLst>
              <a:ext uri="{FF2B5EF4-FFF2-40B4-BE49-F238E27FC236}">
                <a16:creationId xmlns:a16="http://schemas.microsoft.com/office/drawing/2014/main" id="{A6CD8C43-3975-96D5-0EC1-94D9CC01FF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398" y="0"/>
            <a:ext cx="82296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604BE-F81F-EF2B-1C30-88109750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371599"/>
            <a:ext cx="3200400" cy="13716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1C787A-D7C2-B51D-0C37-856FB6E79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3440" y="914400"/>
            <a:ext cx="3657600" cy="23774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0119AD-3A1C-AC15-34F4-26ED45D99E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760" y="3200399"/>
            <a:ext cx="3200400" cy="27432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35483E-549C-4171-7110-1D36A1CCA9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65760" y="2834639"/>
            <a:ext cx="3200400" cy="274320"/>
          </a:xfrm>
        </p:spPr>
        <p:txBody>
          <a:bodyPr anchor="ctr">
            <a:noAutofit/>
          </a:bodyPr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407DD26-699A-5C63-D86B-8002900624C9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8534400" y="914400"/>
            <a:ext cx="3657600" cy="23774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5183A5F0-876C-590E-E260-57D9FE45E1C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7897091" y="3566160"/>
            <a:ext cx="4294907" cy="23774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59A8FF6D-743F-A6D3-2EE9-DD27CDCBA3CB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663440" y="3559232"/>
            <a:ext cx="3017520" cy="237744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36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A5C1-0B9F-8DAF-EE5B-145B46FBD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680" y="640080"/>
            <a:ext cx="9509760" cy="10972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047B0-B302-BBB4-F30E-673FF126C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79" y="1828799"/>
            <a:ext cx="9509759" cy="548640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38067-12EE-41EE-7CC0-4DB0DCAC2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011679" y="2468878"/>
            <a:ext cx="9509759" cy="374904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F98C13E5-6B72-CCD7-27C6-23E7C47B72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7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44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CAC88D-242D-D3E2-D27D-2F98E08BA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F7D91-6A67-6437-3D4B-566A70913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31D37-D029-EB82-4CC7-6C9718B46C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38C4B7-5B5A-4674-B5EF-329C44C4C8AC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BA21A-2ED6-A0BE-4DF1-3EA125C374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AE7D7-55FD-538C-1462-C814CAB996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DBA283-F487-42BD-9FF6-84990A002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18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62" r:id="rId3"/>
    <p:sldLayoutId id="2147483661" r:id="rId4"/>
    <p:sldLayoutId id="2147483663" r:id="rId5"/>
    <p:sldLayoutId id="2147483673" r:id="rId6"/>
    <p:sldLayoutId id="2147483665" r:id="rId7"/>
    <p:sldLayoutId id="2147483675" r:id="rId8"/>
    <p:sldLayoutId id="2147483668" r:id="rId9"/>
    <p:sldLayoutId id="2147483664" r:id="rId10"/>
    <p:sldLayoutId id="2147483666" r:id="rId11"/>
    <p:sldLayoutId id="2147483667" r:id="rId12"/>
    <p:sldLayoutId id="2147483671" r:id="rId13"/>
    <p:sldLayoutId id="2147483669" r:id="rId14"/>
    <p:sldLayoutId id="2147483670" r:id="rId15"/>
    <p:sldLayoutId id="2147483676" r:id="rId16"/>
    <p:sldLayoutId id="214748367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2.jpeg"/><Relationship Id="rId7" Type="http://schemas.openxmlformats.org/officeDocument/2006/relationships/image" Target="../media/image4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53.png"/><Relationship Id="rId4" Type="http://schemas.openxmlformats.org/officeDocument/2006/relationships/image" Target="../media/image19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5.jpeg"/><Relationship Id="rId7" Type="http://schemas.openxmlformats.org/officeDocument/2006/relationships/image" Target="../media/image22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7.jpeg"/><Relationship Id="rId7" Type="http://schemas.openxmlformats.org/officeDocument/2006/relationships/image" Target="../media/image22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58.jpeg"/><Relationship Id="rId7" Type="http://schemas.openxmlformats.org/officeDocument/2006/relationships/image" Target="../media/image21.png"/><Relationship Id="rId12" Type="http://schemas.openxmlformats.org/officeDocument/2006/relationships/image" Target="../media/image36.png"/><Relationship Id="rId17" Type="http://schemas.openxmlformats.org/officeDocument/2006/relationships/image" Target="../media/image53.png"/><Relationship Id="rId2" Type="http://schemas.openxmlformats.org/officeDocument/2006/relationships/image" Target="../media/image30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5" Type="http://schemas.openxmlformats.org/officeDocument/2006/relationships/image" Target="../media/image59.jpg"/><Relationship Id="rId15" Type="http://schemas.openxmlformats.org/officeDocument/2006/relationships/image" Target="../media/image34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1.png"/><Relationship Id="rId3" Type="http://schemas.openxmlformats.org/officeDocument/2006/relationships/image" Target="../media/image61.jpe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17" Type="http://schemas.openxmlformats.org/officeDocument/2006/relationships/image" Target="../media/image30.png"/><Relationship Id="rId2" Type="http://schemas.openxmlformats.org/officeDocument/2006/relationships/image" Target="../media/image60.jpe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19.jpeg"/><Relationship Id="rId9" Type="http://schemas.openxmlformats.org/officeDocument/2006/relationships/image" Target="../media/image25.png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4.png"/><Relationship Id="rId3" Type="http://schemas.openxmlformats.org/officeDocument/2006/relationships/image" Target="../media/image63.jpeg"/><Relationship Id="rId7" Type="http://schemas.openxmlformats.org/officeDocument/2006/relationships/image" Target="../media/image22.png"/><Relationship Id="rId12" Type="http://schemas.openxmlformats.org/officeDocument/2006/relationships/image" Target="../media/image3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37.png"/><Relationship Id="rId5" Type="http://schemas.openxmlformats.org/officeDocument/2006/relationships/image" Target="../media/image20.png"/><Relationship Id="rId10" Type="http://schemas.openxmlformats.org/officeDocument/2006/relationships/image" Target="../media/image41.png"/><Relationship Id="rId4" Type="http://schemas.openxmlformats.org/officeDocument/2006/relationships/image" Target="../media/image19.jpeg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65.jpeg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35.png"/><Relationship Id="rId5" Type="http://schemas.openxmlformats.org/officeDocument/2006/relationships/image" Target="../media/image19.jpeg"/><Relationship Id="rId10" Type="http://schemas.openxmlformats.org/officeDocument/2006/relationships/image" Target="../media/image37.png"/><Relationship Id="rId4" Type="http://schemas.openxmlformats.org/officeDocument/2006/relationships/image" Target="../media/image66.jpe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6.png"/><Relationship Id="rId3" Type="http://schemas.openxmlformats.org/officeDocument/2006/relationships/image" Target="../media/image68.jpeg"/><Relationship Id="rId7" Type="http://schemas.openxmlformats.org/officeDocument/2006/relationships/image" Target="../media/image26.png"/><Relationship Id="rId12" Type="http://schemas.openxmlformats.org/officeDocument/2006/relationships/image" Target="../media/image40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6.png"/><Relationship Id="rId3" Type="http://schemas.openxmlformats.org/officeDocument/2006/relationships/image" Target="../media/image70.jpeg"/><Relationship Id="rId7" Type="http://schemas.openxmlformats.org/officeDocument/2006/relationships/image" Target="../media/image26.png"/><Relationship Id="rId12" Type="http://schemas.openxmlformats.org/officeDocument/2006/relationships/image" Target="../media/image4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openxmlformats.org/officeDocument/2006/relationships/image" Target="../media/image72.jpeg"/><Relationship Id="rId7" Type="http://schemas.openxmlformats.org/officeDocument/2006/relationships/image" Target="../media/image22.png"/><Relationship Id="rId12" Type="http://schemas.openxmlformats.org/officeDocument/2006/relationships/image" Target="../media/image5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36.pn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74.jpeg"/><Relationship Id="rId7" Type="http://schemas.openxmlformats.org/officeDocument/2006/relationships/image" Target="../media/image34.png"/><Relationship Id="rId12" Type="http://schemas.openxmlformats.org/officeDocument/2006/relationships/image" Target="../media/image2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26.png"/><Relationship Id="rId5" Type="http://schemas.openxmlformats.org/officeDocument/2006/relationships/image" Target="../media/image19.jpeg"/><Relationship Id="rId10" Type="http://schemas.openxmlformats.org/officeDocument/2006/relationships/image" Target="../media/image36.png"/><Relationship Id="rId4" Type="http://schemas.openxmlformats.org/officeDocument/2006/relationships/image" Target="../media/image75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83.jpeg"/><Relationship Id="rId17" Type="http://schemas.openxmlformats.org/officeDocument/2006/relationships/image" Target="../media/image53.png"/><Relationship Id="rId2" Type="http://schemas.openxmlformats.org/officeDocument/2006/relationships/image" Target="../media/image19.jpe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82.jpeg"/><Relationship Id="rId5" Type="http://schemas.openxmlformats.org/officeDocument/2006/relationships/image" Target="../media/image26.png"/><Relationship Id="rId15" Type="http://schemas.openxmlformats.org/officeDocument/2006/relationships/image" Target="../media/image24.png"/><Relationship Id="rId10" Type="http://schemas.openxmlformats.org/officeDocument/2006/relationships/image" Target="../media/image30.png"/><Relationship Id="rId4" Type="http://schemas.openxmlformats.org/officeDocument/2006/relationships/image" Target="../media/image21.png"/><Relationship Id="rId9" Type="http://schemas.openxmlformats.org/officeDocument/2006/relationships/image" Target="../media/image41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1.png"/><Relationship Id="rId3" Type="http://schemas.openxmlformats.org/officeDocument/2006/relationships/image" Target="../media/image85.jpeg"/><Relationship Id="rId7" Type="http://schemas.openxmlformats.org/officeDocument/2006/relationships/image" Target="../media/image26.png"/><Relationship Id="rId12" Type="http://schemas.openxmlformats.org/officeDocument/2006/relationships/image" Target="../media/image3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jpeg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0.png"/><Relationship Id="rId3" Type="http://schemas.openxmlformats.org/officeDocument/2006/relationships/image" Target="../media/image87.jpeg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jpeg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1.png"/><Relationship Id="rId3" Type="http://schemas.openxmlformats.org/officeDocument/2006/relationships/image" Target="../media/image89.jpe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0.png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image" Target="../media/image19.jpeg"/><Relationship Id="rId9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6.png"/><Relationship Id="rId3" Type="http://schemas.openxmlformats.org/officeDocument/2006/relationships/image" Target="../media/image90.jpeg"/><Relationship Id="rId7" Type="http://schemas.openxmlformats.org/officeDocument/2006/relationships/image" Target="../media/image20.png"/><Relationship Id="rId12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5" Type="http://schemas.openxmlformats.org/officeDocument/2006/relationships/image" Target="../media/image92.jpeg"/><Relationship Id="rId15" Type="http://schemas.openxmlformats.org/officeDocument/2006/relationships/image" Target="../media/image53.png"/><Relationship Id="rId10" Type="http://schemas.openxmlformats.org/officeDocument/2006/relationships/image" Target="../media/image22.png"/><Relationship Id="rId4" Type="http://schemas.openxmlformats.org/officeDocument/2006/relationships/image" Target="../media/image91.jpeg"/><Relationship Id="rId9" Type="http://schemas.openxmlformats.org/officeDocument/2006/relationships/image" Target="../media/image40.png"/><Relationship Id="rId1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94.jpe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8.png"/><Relationship Id="rId3" Type="http://schemas.openxmlformats.org/officeDocument/2006/relationships/image" Target="../media/image32.jpe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19.jpeg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6.jpe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19.jpeg"/><Relationship Id="rId9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8.jpe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19.jpeg"/><Relationship Id="rId9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0.jpe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20.png"/><Relationship Id="rId10" Type="http://schemas.openxmlformats.org/officeDocument/2006/relationships/image" Target="../media/image40.png"/><Relationship Id="rId4" Type="http://schemas.openxmlformats.org/officeDocument/2006/relationships/image" Target="../media/image19.jpe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39.jpeg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image" Target="../media/image3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43.jpeg"/><Relationship Id="rId7" Type="http://schemas.openxmlformats.org/officeDocument/2006/relationships/image" Target="../media/image40.png"/><Relationship Id="rId12" Type="http://schemas.openxmlformats.org/officeDocument/2006/relationships/image" Target="../media/image36.png"/><Relationship Id="rId17" Type="http://schemas.openxmlformats.org/officeDocument/2006/relationships/image" Target="../media/image30.png"/><Relationship Id="rId2" Type="http://schemas.openxmlformats.org/officeDocument/2006/relationships/image" Target="../media/image42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5.jpeg"/><Relationship Id="rId7" Type="http://schemas.openxmlformats.org/officeDocument/2006/relationships/image" Target="../media/image2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46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B8EA-F275-D810-1D69-A007684CF2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New Plant Intros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02BF72-ACFC-4FE1-904A-062289CE63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2025-2026 SEASON</a:t>
            </a:r>
          </a:p>
        </p:txBody>
      </p:sp>
      <p:pic>
        <p:nvPicPr>
          <p:cNvPr id="6" name="Picture Placeholder 5" descr="A group of yellow flowers&#10;&#10;Description automatically generated">
            <a:extLst>
              <a:ext uri="{FF2B5EF4-FFF2-40B4-BE49-F238E27FC236}">
                <a16:creationId xmlns:a16="http://schemas.microsoft.com/office/drawing/2014/main" id="{E79A4EF8-D669-53CD-577F-D09DBEABD88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" b="4"/>
          <a:stretch/>
        </p:blipFill>
        <p:spPr/>
      </p:pic>
    </p:spTree>
    <p:extLst>
      <p:ext uri="{BB962C8B-B14F-4D97-AF65-F5344CB8AC3E}">
        <p14:creationId xmlns:p14="http://schemas.microsoft.com/office/powerpoint/2010/main" val="547801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2CFBE-7E9D-8025-C381-9B3297B67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plant&#10;&#10;Description automatically generated">
            <a:extLst>
              <a:ext uri="{FF2B5EF4-FFF2-40B4-BE49-F238E27FC236}">
                <a16:creationId xmlns:a16="http://schemas.microsoft.com/office/drawing/2014/main" id="{1FB66FAA-AF1A-9C98-122E-87B33D374DD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9BE3D0-B9B4-9886-8C63-4CD323302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‘Perfect Edging’</a:t>
            </a:r>
            <a:br>
              <a:rPr lang="en-US" dirty="0"/>
            </a:br>
            <a:r>
              <a:rPr lang="en-US" sz="1800" i="1" dirty="0"/>
              <a:t> Festuca </a:t>
            </a:r>
            <a:r>
              <a:rPr lang="en-US" sz="1800" i="1" dirty="0" err="1"/>
              <a:t>arundinacea</a:t>
            </a:r>
            <a:r>
              <a:rPr lang="en-US" sz="1800" i="1" dirty="0"/>
              <a:t>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tall grass in a garden&#10;&#10;Description automatically generated">
            <a:extLst>
              <a:ext uri="{FF2B5EF4-FFF2-40B4-BE49-F238E27FC236}">
                <a16:creationId xmlns:a16="http://schemas.microsoft.com/office/drawing/2014/main" id="{0DD5221B-2CD8-1928-7422-9426DD54126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CED47-8240-5DCF-4691-292ED127E48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Tall Fescue  |  Height: 14-18”  |  Scape Height: 30-34”  |  Width: 18-24”  |  Zones: 3-7</a:t>
            </a:r>
          </a:p>
          <a:p>
            <a:r>
              <a:rPr lang="en-US" dirty="0"/>
              <a:t>Variegated foliage, with creamy white margins surrounding blue-green leaves. </a:t>
            </a:r>
          </a:p>
          <a:p>
            <a:r>
              <a:rPr lang="en-US" dirty="0"/>
              <a:t>Variegation is most pronounced as the plant emerges in early spring, and will later match the lightly colored seedheads. </a:t>
            </a:r>
          </a:p>
          <a:p>
            <a:r>
              <a:rPr lang="en-US" dirty="0"/>
              <a:t>Flowers appear in early summer, remaining upright through the end of the season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3000160-5113-D157-CC4C-201D850E57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1808DE05-50DF-2183-DFCB-BCDE5E3D431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3DB0C06B-F400-0769-A6C8-496F723E87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BB4BADA0-B6A2-4AB1-124C-5DE73E7C03D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FBF01664-A683-4B73-2CD0-246B9ADAD1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4826618A-BC29-7BC6-A5C1-9538C711A0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1F5CE0E3-BEE9-024F-8EDD-62255DFAD69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74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716CB-0862-7B44-0B1B-2A53134C8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bush of yellow flowers&#10;&#10;Description automatically generated">
            <a:extLst>
              <a:ext uri="{FF2B5EF4-FFF2-40B4-BE49-F238E27FC236}">
                <a16:creationId xmlns:a16="http://schemas.microsoft.com/office/drawing/2014/main" id="{3ADB425F-E53E-9B2D-E8F0-C4A7BB6A2E0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527B6B-AA01-4D41-FC4B-192E0FBF2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Athena Gold™</a:t>
            </a:r>
            <a:br>
              <a:rPr lang="en-US" dirty="0"/>
            </a:br>
            <a:r>
              <a:rPr lang="en-US" sz="1800" i="1" dirty="0"/>
              <a:t> Heliopsis helianthoides</a:t>
            </a:r>
            <a:endParaRPr lang="en-US" dirty="0"/>
          </a:p>
        </p:txBody>
      </p:sp>
      <p:pic>
        <p:nvPicPr>
          <p:cNvPr id="11" name="Picture Placeholder 10" descr="A row of yellow flowers&#10;&#10;Description automatically generated">
            <a:extLst>
              <a:ext uri="{FF2B5EF4-FFF2-40B4-BE49-F238E27FC236}">
                <a16:creationId xmlns:a16="http://schemas.microsoft.com/office/drawing/2014/main" id="{264C39FE-FAC4-AC55-D0A0-F21601E7B05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"/>
          <a:stretch/>
        </p:blipFill>
        <p:spPr>
          <a:xfrm rot="5400000">
            <a:off x="7543800" y="-46038"/>
            <a:ext cx="3292475" cy="4664076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0CC147-6FC0-72A4-052E-26D3D56E1E6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False Sunflower  |  Height: 18-24”  |  Width: 16-20”  |  Zones: 3-9</a:t>
            </a:r>
          </a:p>
          <a:p>
            <a:r>
              <a:rPr lang="en-US" dirty="0"/>
              <a:t>A very compact False Sunflower with sunny yellow flowers.</a:t>
            </a:r>
          </a:p>
          <a:p>
            <a:r>
              <a:rPr lang="en-US" dirty="0"/>
              <a:t>Each flower is packed with petals, extending the life of individual blooms.</a:t>
            </a:r>
          </a:p>
          <a:p>
            <a:r>
              <a:rPr lang="en-US" dirty="0"/>
              <a:t>An excellent choice to keep pollinators happy and add color to the middle or front of the border.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AA4C5F3-6F06-A7DA-3186-0785FF941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E7B58D0E-FB2F-0E73-F3D1-4A3E225F2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879F6063-5BFF-ECFF-8CA9-F953B1A867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7BB672E3-92AA-C2DC-E732-6515C43C1D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ee in a circle&#10;&#10;Description automatically generated">
            <a:extLst>
              <a:ext uri="{FF2B5EF4-FFF2-40B4-BE49-F238E27FC236}">
                <a16:creationId xmlns:a16="http://schemas.microsoft.com/office/drawing/2014/main" id="{B5DFCE46-B551-828C-203C-E7B27B80CB2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B35C334E-1D6D-B26D-32EC-7E234620B1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7262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6E2A185E-AD48-7645-A8D0-44B6D492D10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58"/>
            <a:ext cx="276161" cy="274320"/>
          </a:xfrm>
          <a:prstGeom prst="rect">
            <a:avLst/>
          </a:prstGeom>
        </p:spPr>
      </p:pic>
      <p:pic>
        <p:nvPicPr>
          <p:cNvPr id="18" name="Picture 17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795CB9F0-71B9-9DC8-F331-2E4F075C275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5D3CC-50B2-3213-B90A-7B507FD88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yellow flowers&#10;&#10;Description automatically generated">
            <a:extLst>
              <a:ext uri="{FF2B5EF4-FFF2-40B4-BE49-F238E27FC236}">
                <a16:creationId xmlns:a16="http://schemas.microsoft.com/office/drawing/2014/main" id="{6656111C-390F-B94C-54E5-FA155A8F4B9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8D4F131-E76F-93CA-32AD-E3CF18FDB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‘Rays for Days’</a:t>
            </a:r>
            <a:br>
              <a:rPr lang="en-US" dirty="0"/>
            </a:br>
            <a:r>
              <a:rPr lang="en-US" sz="1800" i="1" dirty="0"/>
              <a:t> Heliopsis helianthoides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yellow flowers&#10;&#10;Description automatically generated">
            <a:extLst>
              <a:ext uri="{FF2B5EF4-FFF2-40B4-BE49-F238E27FC236}">
                <a16:creationId xmlns:a16="http://schemas.microsoft.com/office/drawing/2014/main" id="{BFB539A5-0C56-37B7-DC9B-1CF9A2040FB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A3A909-F046-F432-D399-54D2C669CAE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False Sunflower  |  Height: 24-26”  |  Width: 18-20”  |  Zones: 3-9</a:t>
            </a:r>
          </a:p>
          <a:p>
            <a:r>
              <a:rPr lang="en-US" dirty="0"/>
              <a:t>Fully double golden yellow flowers – our most floriferous selection to date!</a:t>
            </a:r>
          </a:p>
          <a:p>
            <a:r>
              <a:rPr lang="en-US" dirty="0"/>
              <a:t>Upright, mounding habit​ has excellent mildew resistance</a:t>
            </a:r>
          </a:p>
          <a:p>
            <a:r>
              <a:rPr lang="en-US" dirty="0"/>
              <a:t>Tall stems and a Zinnia-like appearance make them a perfect cut flower selection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55D524B-44FF-91B7-D2D6-7943F282B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713611B1-FB91-5A13-F1A7-71286B5015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232C29D9-DED8-5D90-2383-CE011F1F23E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99963F39-1401-848B-DC4D-64D8F48318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ee in a circle&#10;&#10;Description automatically generated">
            <a:extLst>
              <a:ext uri="{FF2B5EF4-FFF2-40B4-BE49-F238E27FC236}">
                <a16:creationId xmlns:a16="http://schemas.microsoft.com/office/drawing/2014/main" id="{F211E6CD-4A1C-4BB5-3CE1-374C2B3C72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2FC84AFC-D806-00CC-91AE-97807C7B6C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7262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0120F36D-43F0-8C3D-2828-948DDC24432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58"/>
            <a:ext cx="276161" cy="274320"/>
          </a:xfrm>
          <a:prstGeom prst="rect">
            <a:avLst/>
          </a:prstGeom>
        </p:spPr>
      </p:pic>
      <p:pic>
        <p:nvPicPr>
          <p:cNvPr id="18" name="Picture 17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5A4E6E22-7672-9B46-DD06-ABF9F63C3D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1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A6F95-1916-CF7E-3B59-E843A19E1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F4064700-6DFE-F5E0-443A-4A83C6A20F5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937758"/>
            <a:ext cx="276137" cy="27432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87A571-3245-BDCE-7772-6E4886D6C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DOLCE® ‘Glazed and Infused’</a:t>
            </a:r>
            <a:br>
              <a:rPr lang="en-US" dirty="0"/>
            </a:br>
            <a:r>
              <a:rPr lang="en-US" sz="1800" i="1" dirty="0"/>
              <a:t> Heuchera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plant in a pot&#10;&#10;Description automatically generated">
            <a:extLst>
              <a:ext uri="{FF2B5EF4-FFF2-40B4-BE49-F238E27FC236}">
                <a16:creationId xmlns:a16="http://schemas.microsoft.com/office/drawing/2014/main" id="{FA207C78-E9FE-99E1-13AC-C2CD2F362BA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F714F2-3D1D-3EFA-C8CA-26F5BE0F3BC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Coral Bells  |  Height: 8-10”  |  Scape: 22-24”  |  Width: 12-14”  |  Zones: 4-9</a:t>
            </a:r>
          </a:p>
          <a:p>
            <a:r>
              <a:rPr lang="en-US" dirty="0"/>
              <a:t>Large silver leaves with charcoal-black veins and gentle ruffling form a dense, mounding habit</a:t>
            </a:r>
          </a:p>
          <a:p>
            <a:r>
              <a:rPr lang="en-US" dirty="0"/>
              <a:t>Upright </a:t>
            </a:r>
            <a:r>
              <a:rPr lang="en-US" dirty="0" err="1"/>
              <a:t>scapes</a:t>
            </a:r>
            <a:r>
              <a:rPr lang="en-US" dirty="0"/>
              <a:t> of deep rose-pink flowers appear in early summer, blooming without vernalization</a:t>
            </a:r>
          </a:p>
          <a:p>
            <a:r>
              <a:rPr lang="en-US" dirty="0"/>
              <a:t>Taller and more mounding than 'Silver Gumdrop'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D7565F09-269D-4304-0FF7-79B0D763B42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Placeholder 14" descr="A potted plant on a table&#10;&#10;Description automatically generated">
            <a:extLst>
              <a:ext uri="{FF2B5EF4-FFF2-40B4-BE49-F238E27FC236}">
                <a16:creationId xmlns:a16="http://schemas.microsoft.com/office/drawing/2014/main" id="{388EC645-854D-3045-7FE7-6909682DAC7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/>
          <a:srcRect l="1800" r="1800"/>
          <a:stretch>
            <a:fillRect/>
          </a:stretch>
        </p:blipFill>
        <p:spPr/>
      </p:pic>
      <p:pic>
        <p:nvPicPr>
          <p:cNvPr id="16" name="Picture 15" descr="A white and orange sun&#10;&#10;Description automatically generated">
            <a:extLst>
              <a:ext uri="{FF2B5EF4-FFF2-40B4-BE49-F238E27FC236}">
                <a16:creationId xmlns:a16="http://schemas.microsoft.com/office/drawing/2014/main" id="{6C339F0E-5525-BE3D-8C50-CBDA5261E9F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7" name="Picture 16" descr="A white and orange sun logo&#10;&#10;Description automatically generated">
            <a:extLst>
              <a:ext uri="{FF2B5EF4-FFF2-40B4-BE49-F238E27FC236}">
                <a16:creationId xmlns:a16="http://schemas.microsoft.com/office/drawing/2014/main" id="{795777E4-ABE1-759F-D6AA-39B7CC97BF8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8" name="Picture 17" descr="A black and blue watering can&#10;&#10;Description automatically generated">
            <a:extLst>
              <a:ext uri="{FF2B5EF4-FFF2-40B4-BE49-F238E27FC236}">
                <a16:creationId xmlns:a16="http://schemas.microsoft.com/office/drawing/2014/main" id="{7B2DAB95-3FF0-FDA9-EB3A-678018DE2BB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D2A51817-1590-8DCA-99B4-4F5005B99A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F28C7CFB-35D8-FF3C-96BC-E46C3C84D73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21" name="Picture 20" descr="A bee in a circle&#10;&#10;Description automatically generated">
            <a:extLst>
              <a:ext uri="{FF2B5EF4-FFF2-40B4-BE49-F238E27FC236}">
                <a16:creationId xmlns:a16="http://schemas.microsoft.com/office/drawing/2014/main" id="{815976D5-BD35-7368-5A26-8554BB50B9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2E515C92-0CCF-E3AC-96AA-AC7C740B54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3" name="Picture 22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3FF16F57-F20C-1705-7F24-2D203F9C2F5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61" cy="274320"/>
          </a:xfrm>
          <a:prstGeom prst="rect">
            <a:avLst/>
          </a:prstGeom>
        </p:spPr>
      </p:pic>
      <p:pic>
        <p:nvPicPr>
          <p:cNvPr id="24" name="Picture 23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1754BE83-3D27-B0C8-FFE3-C37B3F11D5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937760"/>
            <a:ext cx="274320" cy="274320"/>
          </a:xfrm>
          <a:prstGeom prst="rect">
            <a:avLst/>
          </a:prstGeom>
        </p:spPr>
      </p:pic>
      <p:pic>
        <p:nvPicPr>
          <p:cNvPr id="25" name="Picture 24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671A7F00-1C7D-6BBC-8B0B-0A03CBC95D6B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0935" cy="274320"/>
          </a:xfrm>
          <a:prstGeom prst="rect">
            <a:avLst/>
          </a:prstGeom>
        </p:spPr>
      </p:pic>
      <p:pic>
        <p:nvPicPr>
          <p:cNvPr id="26" name="Picture 25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FDC1C0EB-DD4C-3DBE-B48B-B3968FC7B88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27" name="Picture 26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240435D5-9524-6AA9-8E0E-209646DDF6C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56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6AEC-151B-78F4-7F65-5A5E34052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plant&#10;&#10;Description automatically generated">
            <a:extLst>
              <a:ext uri="{FF2B5EF4-FFF2-40B4-BE49-F238E27FC236}">
                <a16:creationId xmlns:a16="http://schemas.microsoft.com/office/drawing/2014/main" id="{B554CEEA-803D-9338-45F2-83BD07EABE1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4724771-AE1F-B277-80FF-2B7703E20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DOLCE® ‘Sultry Night’</a:t>
            </a:r>
            <a:br>
              <a:rPr lang="en-US" dirty="0"/>
            </a:br>
            <a:r>
              <a:rPr lang="en-US" sz="1800" i="1" dirty="0"/>
              <a:t> Heuchera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Close-up of a plant with dark leaves&#10;&#10;Description automatically generated">
            <a:extLst>
              <a:ext uri="{FF2B5EF4-FFF2-40B4-BE49-F238E27FC236}">
                <a16:creationId xmlns:a16="http://schemas.microsoft.com/office/drawing/2014/main" id="{033DE618-BEA4-506E-7F68-5A4F22621A7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01C892-9685-34B5-0BB0-D35E9510B891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dirty="0"/>
              <a:t>Coral Bells  |  Height: 8-10”  |  Width: 16-20”  |  Zones: 4-9</a:t>
            </a:r>
          </a:p>
          <a:p>
            <a:r>
              <a:rPr lang="en-US" dirty="0"/>
              <a:t>Ruffled black leaves have purple overlay – purple highlights match the color of leaf undersides and stems</a:t>
            </a:r>
          </a:p>
          <a:p>
            <a:r>
              <a:rPr lang="en-US" dirty="0"/>
              <a:t>Short petioles create a compact, dense habit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14B4997-D980-E6C6-1CCE-16D5510AF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77DA4E89-AACD-F532-65E8-D28AB793F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7B9B144D-2B95-1A45-FA53-DB7D3A213E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95EE596B-FF3C-BE14-E4E2-EEEF8D7AE7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343CEF85-B6F6-E587-68BC-F7BB4850B8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D822047A-9A8F-5DD8-BBC6-ACA5DDF4562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18" name="Picture 17" descr="A bee in a circle&#10;&#10;Description automatically generated">
            <a:extLst>
              <a:ext uri="{FF2B5EF4-FFF2-40B4-BE49-F238E27FC236}">
                <a16:creationId xmlns:a16="http://schemas.microsoft.com/office/drawing/2014/main" id="{4EA1BD3B-0AB8-DF6C-A93D-F74C46044D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321B10B0-A1DC-B66E-1CDF-E73E8712094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56A8D2DE-3B26-6891-B79E-B3D486A6A8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61" cy="274320"/>
          </a:xfrm>
          <a:prstGeom prst="rect">
            <a:avLst/>
          </a:prstGeom>
        </p:spPr>
      </p:pic>
      <p:pic>
        <p:nvPicPr>
          <p:cNvPr id="23" name="Picture 22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7868C4CC-8D62-5BBF-5F6F-62FAE30E03F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937760"/>
            <a:ext cx="274320" cy="274320"/>
          </a:xfrm>
          <a:prstGeom prst="rect">
            <a:avLst/>
          </a:prstGeom>
        </p:spPr>
      </p:pic>
      <p:pic>
        <p:nvPicPr>
          <p:cNvPr id="25" name="Picture 24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B726863B-9FF0-2AC5-DCE4-826E64CB41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0935" cy="274320"/>
          </a:xfrm>
          <a:prstGeom prst="rect">
            <a:avLst/>
          </a:prstGeom>
        </p:spPr>
      </p:pic>
      <p:pic>
        <p:nvPicPr>
          <p:cNvPr id="27" name="Picture 26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8CC15C72-DEF2-3AF1-349D-698DA693B8A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29" name="Picture 28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17847C4F-9E98-20F6-9F65-B884196D1B5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125FB2A2-6654-907C-BDE1-147875B00FC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81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330795-B773-FF84-3C7D-FB5DB3283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ush with red flowers&#10;&#10;Description automatically generated">
            <a:extLst>
              <a:ext uri="{FF2B5EF4-FFF2-40B4-BE49-F238E27FC236}">
                <a16:creationId xmlns:a16="http://schemas.microsoft.com/office/drawing/2014/main" id="{D57A5893-BC32-1485-17BE-20FF8EF4612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D51A9A9-02D2-6355-5118-E44BDD324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SUMMERIFIC® ‘Garnet Globes’</a:t>
            </a:r>
            <a:br>
              <a:rPr lang="en-US" dirty="0"/>
            </a:br>
            <a:r>
              <a:rPr lang="en-US" sz="1800" i="1" dirty="0"/>
              <a:t> Hibiscus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close up of a flower&#10;&#10;Description automatically generated">
            <a:extLst>
              <a:ext uri="{FF2B5EF4-FFF2-40B4-BE49-F238E27FC236}">
                <a16:creationId xmlns:a16="http://schemas.microsoft.com/office/drawing/2014/main" id="{08778E1A-5FFA-94DE-BE1A-8E6C13F3CE9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E590D4-31D4-E657-A47E-C2336ADD73A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Rose Mallow  |  Height: 36-42”  |  Width: 36”  |  Zones: 4-9</a:t>
            </a:r>
          </a:p>
          <a:p>
            <a:r>
              <a:rPr lang="en-US" dirty="0"/>
              <a:t>Tons of buds, opening to 7” wide dark magenta red flowers​</a:t>
            </a:r>
          </a:p>
          <a:p>
            <a:r>
              <a:rPr lang="en-US" dirty="0"/>
              <a:t>Compact, upright habit, dark green foliage​</a:t>
            </a:r>
          </a:p>
          <a:p>
            <a:r>
              <a:rPr lang="en-US" dirty="0"/>
              <a:t>Compared with ‘Valentine’s Crush’, ‘Garnet Globes’ is a deeper shade and about half the size.​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B997851-BF2E-D9C5-1A03-EC892CB4E0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443D31F3-9154-5EA7-7A0C-CB03891FCC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A1938A7F-2D27-8A41-6AAF-0D04CC57E4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D182876C-6AF9-553F-A858-C94FE24A30C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2336D9B0-2867-7F8D-E8CB-002E7DE8529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ee in a circle&#10;&#10;Description automatically generated">
            <a:extLst>
              <a:ext uri="{FF2B5EF4-FFF2-40B4-BE49-F238E27FC236}">
                <a16:creationId xmlns:a16="http://schemas.microsoft.com/office/drawing/2014/main" id="{96287F70-2B56-2C53-1F58-4E3533C0A5C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3DE4047D-D8C3-F212-8CD3-D5553BE93C8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7FF394BB-3298-9F53-BC54-565759A8979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25" name="Picture 24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0C0C3B41-9369-8951-CD70-768B5931946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7" name="Picture 26" descr="A black drop of water in a blue circle&#10;&#10;Description automatically generated">
            <a:extLst>
              <a:ext uri="{FF2B5EF4-FFF2-40B4-BE49-F238E27FC236}">
                <a16:creationId xmlns:a16="http://schemas.microsoft.com/office/drawing/2014/main" id="{6953FAA0-B3CF-ED03-60CC-88E3055BDF9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34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AB79-3A0C-5992-AF59-FA3D89618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8B637F0A-A858-8F30-1F43-5C2ED0820F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4937760"/>
            <a:ext cx="270935" cy="274320"/>
          </a:xfrm>
          <a:prstGeom prst="rect">
            <a:avLst/>
          </a:prstGeom>
        </p:spPr>
      </p:pic>
      <p:pic>
        <p:nvPicPr>
          <p:cNvPr id="9" name="Picture Placeholder 8" descr="A close up of a plant&#10;&#10;Description automatically generated">
            <a:extLst>
              <a:ext uri="{FF2B5EF4-FFF2-40B4-BE49-F238E27FC236}">
                <a16:creationId xmlns:a16="http://schemas.microsoft.com/office/drawing/2014/main" id="{67BCF3E6-5027-B918-8761-FD52EAC950C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C9B9CED-9F2E-BB3E-6F99-C8FC957D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SHADOWLAND® ‘Chance Encounter’</a:t>
            </a:r>
            <a:br>
              <a:rPr lang="en-US" dirty="0"/>
            </a:br>
            <a:r>
              <a:rPr lang="en-US" sz="1800" i="1" dirty="0"/>
              <a:t> Hosta </a:t>
            </a:r>
            <a:r>
              <a:rPr lang="en-US" sz="1200" dirty="0"/>
              <a:t>PP36151 CPBRAF</a:t>
            </a:r>
            <a:endParaRPr lang="en-US" dirty="0"/>
          </a:p>
        </p:txBody>
      </p:sp>
      <p:pic>
        <p:nvPicPr>
          <p:cNvPr id="11" name="Picture Placeholder 10" descr="A plant with green leaves&#10;&#10;Description automatically generated">
            <a:extLst>
              <a:ext uri="{FF2B5EF4-FFF2-40B4-BE49-F238E27FC236}">
                <a16:creationId xmlns:a16="http://schemas.microsoft.com/office/drawing/2014/main" id="{A4CEE00D-5C6A-E1B8-BC84-1AA660384E26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2"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C8CA71-F82B-3215-B02E-6C212A83A13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Hosta  |  Height: 13”  |  Scape: 16”  |  Width: 32-34”  |  Zones: 3-9</a:t>
            </a:r>
          </a:p>
          <a:p>
            <a:r>
              <a:rPr lang="en-US" dirty="0"/>
              <a:t>Heart shaped powdery blue leaves with a jagged chartreuse margin. There is a watermark halo where the center and margin meet​</a:t>
            </a:r>
          </a:p>
          <a:p>
            <a:r>
              <a:rPr lang="en-US" dirty="0"/>
              <a:t>Clean gold margin, emerges apple green​</a:t>
            </a:r>
          </a:p>
          <a:p>
            <a:r>
              <a:rPr lang="en-US" dirty="0"/>
              <a:t>Heart shaped leaves, flat habit (wide)​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9771A86-4A68-FA0B-B766-7FCC196FDA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F74E03ED-62D1-DB78-55A0-ACAF405921B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B7523B5D-EC04-C524-2697-C5E3A6E6A6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6A85BFE9-1963-1847-2462-CF9905A542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6161" cy="274320"/>
          </a:xfrm>
          <a:prstGeom prst="rect">
            <a:avLst/>
          </a:prstGeom>
        </p:spPr>
      </p:pic>
      <p:pic>
        <p:nvPicPr>
          <p:cNvPr id="20" name="Picture 19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01D7B98D-273B-FDA7-19A6-3E3067F362B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21" name="Picture 20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69EF4B27-3549-FF36-4412-BF90C2463C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925CC546-AEDE-EA72-F61A-45E3BB7558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E0068499-BA1F-DD34-8EAD-058CDCAC2A4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21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575DC-E7D6-E1DD-1B2B-91C73973E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urple flowers in a garden&#10;&#10;Description automatically generated">
            <a:extLst>
              <a:ext uri="{FF2B5EF4-FFF2-40B4-BE49-F238E27FC236}">
                <a16:creationId xmlns:a16="http://schemas.microsoft.com/office/drawing/2014/main" id="{8CF5915E-AFDF-1654-1B9A-164C6A9F16E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F073172-0E62-97C4-63AA-23F457CE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‘Catwalk Queen’</a:t>
            </a:r>
            <a:br>
              <a:rPr lang="en-US" dirty="0"/>
            </a:br>
            <a:r>
              <a:rPr lang="en-US" sz="1800" i="1" dirty="0"/>
              <a:t> Nepeta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close up of purple flowers&#10;&#10;Description automatically generated">
            <a:extLst>
              <a:ext uri="{FF2B5EF4-FFF2-40B4-BE49-F238E27FC236}">
                <a16:creationId xmlns:a16="http://schemas.microsoft.com/office/drawing/2014/main" id="{8F713B32-82F6-3857-C0B3-2376E415028E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57EDE-71E5-365E-DF51-ACA0D0E73EF6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Catmint  |  Height: 10-12”  |  Width: 18-20”  |  Zones: 3-8</a:t>
            </a:r>
          </a:p>
          <a:p>
            <a:r>
              <a:rPr lang="en-US" dirty="0"/>
              <a:t>Compact, dense Nepeta</a:t>
            </a:r>
          </a:p>
          <a:p>
            <a:r>
              <a:rPr lang="en-US" dirty="0"/>
              <a:t>Large flowers – twice the size of normal Catmint flowers – and very long panicles</a:t>
            </a:r>
          </a:p>
          <a:p>
            <a:r>
              <a:rPr lang="en-US" dirty="0"/>
              <a:t>Very thick leaves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9C9AB09-0C9F-D0CA-05EE-5C63C7FC44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46431DA4-6081-6F13-11A0-17B1FCCBE8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3A6AABF6-9682-FBC1-C301-224B99C5EE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ee in a circle&#10;&#10;Description automatically generated">
            <a:extLst>
              <a:ext uri="{FF2B5EF4-FFF2-40B4-BE49-F238E27FC236}">
                <a16:creationId xmlns:a16="http://schemas.microsoft.com/office/drawing/2014/main" id="{26AC0D2C-FFE2-9C71-B6D5-491F6BBF14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04A20C4C-016C-29B0-3642-1916892DE93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1A31FE2B-547E-0C42-E653-2B4B3D795C9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D57C1A24-CA23-7921-E564-D6111898A96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6161" cy="274320"/>
          </a:xfrm>
          <a:prstGeom prst="rect">
            <a:avLst/>
          </a:prstGeom>
        </p:spPr>
      </p:pic>
      <p:pic>
        <p:nvPicPr>
          <p:cNvPr id="20" name="Picture 19" descr="A black and blue watering can&#10;&#10;Description automatically generated">
            <a:extLst>
              <a:ext uri="{FF2B5EF4-FFF2-40B4-BE49-F238E27FC236}">
                <a16:creationId xmlns:a16="http://schemas.microsoft.com/office/drawing/2014/main" id="{602C5883-0F43-48B6-6DC4-7185DD0348A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4" name="Picture 2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C7260550-EF4E-F64C-FA85-67F79D3560D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6" name="Picture 25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46992A12-D87C-6309-97A8-B33191FF3C7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8" name="Picture 27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969B1A05-6271-5972-8EE6-39D41693474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30" name="Picture 29" descr="A logo of a person's nose&#10;&#10;Description automatically generated">
            <a:extLst>
              <a:ext uri="{FF2B5EF4-FFF2-40B4-BE49-F238E27FC236}">
                <a16:creationId xmlns:a16="http://schemas.microsoft.com/office/drawing/2014/main" id="{D383B05B-4819-7698-D1BE-F4364CA14B5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4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393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B6412-3152-8D99-7CBE-3B2C6240C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urple flowers in a garden&#10;&#10;Description automatically generated">
            <a:extLst>
              <a:ext uri="{FF2B5EF4-FFF2-40B4-BE49-F238E27FC236}">
                <a16:creationId xmlns:a16="http://schemas.microsoft.com/office/drawing/2014/main" id="{715CEE65-6259-EAD6-6ABA-481B8F0E19B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874A87-6D69-7E17-A2EA-52A5C89F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‘Lemon </a:t>
            </a:r>
            <a:r>
              <a:rPr lang="en-US" dirty="0" err="1"/>
              <a:t>Purrfection</a:t>
            </a:r>
            <a:r>
              <a:rPr lang="en-US" dirty="0"/>
              <a:t>’</a:t>
            </a:r>
            <a:br>
              <a:rPr lang="en-US" dirty="0"/>
            </a:br>
            <a:r>
              <a:rPr lang="en-US" sz="1800" i="1" dirty="0"/>
              <a:t> Nepeta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purple flowers&#10;&#10;Description automatically generated">
            <a:extLst>
              <a:ext uri="{FF2B5EF4-FFF2-40B4-BE49-F238E27FC236}">
                <a16:creationId xmlns:a16="http://schemas.microsoft.com/office/drawing/2014/main" id="{7E259D5E-94BF-DABA-CF6B-94F0901A0DF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C5D1F8-91EC-9A5F-75DF-888FA7547B3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Catmint  |  Height: 10-12”  |  Width: 16-18”  |  Zones: 3-8</a:t>
            </a:r>
          </a:p>
          <a:p>
            <a:r>
              <a:rPr lang="en-US" dirty="0"/>
              <a:t>Very polished, compact horizontal habit of gold foliage with lavender blue flowers​ on reddish purple calyxes</a:t>
            </a:r>
          </a:p>
          <a:p>
            <a:r>
              <a:rPr lang="en-US" dirty="0"/>
              <a:t>With increased shade cover the leaf color will be more chartreuse. </a:t>
            </a:r>
          </a:p>
          <a:p>
            <a:r>
              <a:rPr lang="en-US" dirty="0"/>
              <a:t>Early to flower. This selection blooms continuously without being cut back.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D5ACFFC6-F8D5-99D6-AEAC-A2AC093F5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7F23FF95-2D17-D9BC-F6E0-B661C5E381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9823C5E9-4A11-4CCC-54B6-FD0666BD23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ee in a circle&#10;&#10;Description automatically generated">
            <a:extLst>
              <a:ext uri="{FF2B5EF4-FFF2-40B4-BE49-F238E27FC236}">
                <a16:creationId xmlns:a16="http://schemas.microsoft.com/office/drawing/2014/main" id="{F92819B4-3B7C-EAD2-1B9D-D0301B6E93F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6FD5721E-00DD-68F6-FEC3-8D55C44D4AA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ECA2E770-958A-AD16-03E1-8C074F66F9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9BE5153B-3FBC-0E47-BB6B-17B770DE99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6161" cy="274320"/>
          </a:xfrm>
          <a:prstGeom prst="rect">
            <a:avLst/>
          </a:prstGeom>
        </p:spPr>
      </p:pic>
      <p:pic>
        <p:nvPicPr>
          <p:cNvPr id="18" name="Picture 17" descr="A black and blue watering can&#10;&#10;Description automatically generated">
            <a:extLst>
              <a:ext uri="{FF2B5EF4-FFF2-40B4-BE49-F238E27FC236}">
                <a16:creationId xmlns:a16="http://schemas.microsoft.com/office/drawing/2014/main" id="{971B1CDB-ACC6-FFF7-63DE-E0BDF87291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black and blue watering can&#10;&#10;Description automatically generated">
            <a:extLst>
              <a:ext uri="{FF2B5EF4-FFF2-40B4-BE49-F238E27FC236}">
                <a16:creationId xmlns:a16="http://schemas.microsoft.com/office/drawing/2014/main" id="{6EA841B5-A5BA-AA3B-4ACC-24EE38397DD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5A1E2075-EA34-581A-7017-DB16FAC54B9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09A4AFA6-935C-10BA-906D-A0A7B515732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22" name="Picture 21" descr="A logo of a person's nose&#10;&#10;Description automatically generated">
            <a:extLst>
              <a:ext uri="{FF2B5EF4-FFF2-40B4-BE49-F238E27FC236}">
                <a16:creationId xmlns:a16="http://schemas.microsoft.com/office/drawing/2014/main" id="{EB54302E-4E2F-8C8C-1775-675E47F8E16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49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42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93559-99DD-93E4-3DB9-071F4DF55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row of tall grass&#10;&#10;Description automatically generated">
            <a:extLst>
              <a:ext uri="{FF2B5EF4-FFF2-40B4-BE49-F238E27FC236}">
                <a16:creationId xmlns:a16="http://schemas.microsoft.com/office/drawing/2014/main" id="{0164CA3D-176F-0AD2-1A60-2DBB36F7E9D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09E11F8-FCF0-C832-E085-85CEE1307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PRAIRIE WINDS® ‘October Sky’</a:t>
            </a:r>
            <a:br>
              <a:rPr lang="en-US" dirty="0"/>
            </a:br>
            <a:r>
              <a:rPr lang="en-US" sz="1800" i="1" dirty="0"/>
              <a:t> Panicum virgatum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tall grass in a field&#10;&#10;Description automatically generated">
            <a:extLst>
              <a:ext uri="{FF2B5EF4-FFF2-40B4-BE49-F238E27FC236}">
                <a16:creationId xmlns:a16="http://schemas.microsoft.com/office/drawing/2014/main" id="{21CE2400-8347-7F6B-F2F1-DA1A9722C2A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44BFA-3BD1-D602-CB54-6C1B30D3C32C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Switch Grass  |  Height: 5’  |  Width: 2½’  |  Zones: 4-9</a:t>
            </a:r>
          </a:p>
          <a:p>
            <a:r>
              <a:rPr lang="en-US" dirty="0"/>
              <a:t>Blue green foliage is covered with rosy purple seedheads in late summer. </a:t>
            </a:r>
          </a:p>
          <a:p>
            <a:r>
              <a:rPr lang="en-US" dirty="0"/>
              <a:t>Compared with ‘Apache Rose’, ‘October Sky’ is taller, has darker colored seedheads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C3627B3-B21B-EFFE-FB28-D573009318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98C7E8E9-70CC-B8CD-B556-8374A75F1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9FE24772-E23C-24CC-AF64-4BF6B53FB0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2E581E32-D911-2547-BC81-DFEA6F6FA5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9E7C83D0-50F2-BCB8-520E-0B4D9794D7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5EF91684-FC88-50DE-20A3-E2256B1010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B45167C8-0D01-B67A-145A-6BD077F14D0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6161" cy="274320"/>
          </a:xfrm>
          <a:prstGeom prst="rect">
            <a:avLst/>
          </a:prstGeom>
        </p:spPr>
      </p:pic>
      <p:pic>
        <p:nvPicPr>
          <p:cNvPr id="18" name="Picture 17" descr="A logo of a flower&#10;&#10;Description automatically generated">
            <a:extLst>
              <a:ext uri="{FF2B5EF4-FFF2-40B4-BE49-F238E27FC236}">
                <a16:creationId xmlns:a16="http://schemas.microsoft.com/office/drawing/2014/main" id="{11390E7C-7AFA-4172-D554-3D1373B6081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EDEA6F16-2E33-FFBB-D7D0-BF2EE182177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62E868E9-5A2A-E2DF-7E2C-A8C9697BEF9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3F35CC8F-74D6-143F-A5AB-AE8F742EEEA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68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24558-0B0F-36A1-9AAE-0FF1EBB43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Purple flowers on a plant&#10;&#10;Description automatically generated">
            <a:extLst>
              <a:ext uri="{FF2B5EF4-FFF2-40B4-BE49-F238E27FC236}">
                <a16:creationId xmlns:a16="http://schemas.microsoft.com/office/drawing/2014/main" id="{ABB39388-2AA3-DE24-339F-2978F985301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1D1BE8C-5CB5-BCBF-F503-6753F0DCA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‘Violets are Blue’</a:t>
            </a:r>
            <a:br>
              <a:rPr lang="en-US" dirty="0"/>
            </a:br>
            <a:r>
              <a:rPr lang="en-US" sz="1800" i="1" dirty="0"/>
              <a:t> Delphinium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6" name="Picture Placeholder 15" descr="A group of purple flowers&#10;&#10;Description automatically generated">
            <a:extLst>
              <a:ext uri="{FF2B5EF4-FFF2-40B4-BE49-F238E27FC236}">
                <a16:creationId xmlns:a16="http://schemas.microsoft.com/office/drawing/2014/main" id="{B9C24293-BE5B-61F3-D50E-B98CC632949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880" y="640080"/>
            <a:ext cx="2194560" cy="3291840"/>
          </a:xfrm>
        </p:spPr>
      </p:pic>
      <p:pic>
        <p:nvPicPr>
          <p:cNvPr id="18" name="Picture Placeholder 17" descr="A close-up of purple flowers&#10;&#10;Description automatically generated">
            <a:extLst>
              <a:ext uri="{FF2B5EF4-FFF2-40B4-BE49-F238E27FC236}">
                <a16:creationId xmlns:a16="http://schemas.microsoft.com/office/drawing/2014/main" id="{0A5F3F66-860F-DCBE-B5CC-7667927BE54B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491288" y="1185863"/>
            <a:ext cx="3292475" cy="2195512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5BBFCF1-C638-62FA-EEF8-343A57E89B5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Hybrid Bee Delphinium  |  Height: 30-36”  |  Width: 18-24”  |  Zones: 3-7</a:t>
            </a:r>
          </a:p>
          <a:p>
            <a:r>
              <a:rPr lang="en-US" dirty="0"/>
              <a:t>Flowers are a blend of blue and purple with white bees</a:t>
            </a:r>
          </a:p>
          <a:p>
            <a:r>
              <a:rPr lang="en-US" dirty="0"/>
              <a:t>Intermediate in height on sturdy stems</a:t>
            </a:r>
          </a:p>
          <a:p>
            <a:r>
              <a:rPr lang="en-US" dirty="0"/>
              <a:t>From Tissue Culture for uniformity​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3DE94F6-FACB-E2EB-C0D2-AE4167E78C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white and orange sun&#10;&#10;Description automatically generated">
            <a:extLst>
              <a:ext uri="{FF2B5EF4-FFF2-40B4-BE49-F238E27FC236}">
                <a16:creationId xmlns:a16="http://schemas.microsoft.com/office/drawing/2014/main" id="{7911156C-8E9B-565A-6B27-ABE888B0C4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20" name="Picture 19" descr="A white and orange sun logo&#10;&#10;Description automatically generated">
            <a:extLst>
              <a:ext uri="{FF2B5EF4-FFF2-40B4-BE49-F238E27FC236}">
                <a16:creationId xmlns:a16="http://schemas.microsoft.com/office/drawing/2014/main" id="{FC5BB3E0-40CA-D499-B925-FED938672F7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21" name="Picture 20" descr="A black and blue watering can&#10;&#10;Description automatically generated">
            <a:extLst>
              <a:ext uri="{FF2B5EF4-FFF2-40B4-BE49-F238E27FC236}">
                <a16:creationId xmlns:a16="http://schemas.microsoft.com/office/drawing/2014/main" id="{C7A83F35-AB8A-CD68-C4E9-83BD881D6AE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3" name="Picture 22" descr="A red circle with a black and white logo with a deer head&#10;&#10;Description automatically generated">
            <a:extLst>
              <a:ext uri="{FF2B5EF4-FFF2-40B4-BE49-F238E27FC236}">
                <a16:creationId xmlns:a16="http://schemas.microsoft.com/office/drawing/2014/main" id="{46FDFB8A-13E9-D56A-1BDD-9377E9A924D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5" name="Picture 24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585E8717-B7D7-F3E7-38A2-ECA74E603DC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7" name="Picture 26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88AFA005-212D-3A3F-F6F2-13433546DF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9" name="Picture 28" descr="A bee in a circle&#10;&#10;Description automatically generated">
            <a:extLst>
              <a:ext uri="{FF2B5EF4-FFF2-40B4-BE49-F238E27FC236}">
                <a16:creationId xmlns:a16="http://schemas.microsoft.com/office/drawing/2014/main" id="{FD7F5667-F5BB-0254-E807-0954B60E6A0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31" name="Picture 30" descr="A logo of a person's nose&#10;&#10;Description automatically generated">
            <a:extLst>
              <a:ext uri="{FF2B5EF4-FFF2-40B4-BE49-F238E27FC236}">
                <a16:creationId xmlns:a16="http://schemas.microsoft.com/office/drawing/2014/main" id="{F2BF37F8-9D0B-C984-6F8E-B182B4DB8A7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6149" cy="274320"/>
          </a:xfrm>
          <a:prstGeom prst="rect">
            <a:avLst/>
          </a:prstGeom>
        </p:spPr>
      </p:pic>
      <p:pic>
        <p:nvPicPr>
          <p:cNvPr id="33" name="Picture 32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54D42327-D5A0-DF9F-E242-54375C19CA9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6161" cy="274320"/>
          </a:xfrm>
          <a:prstGeom prst="rect">
            <a:avLst/>
          </a:prstGeom>
        </p:spPr>
      </p:pic>
      <p:pic>
        <p:nvPicPr>
          <p:cNvPr id="35" name="Picture 34" descr="A logo of a flower&#10;&#10;Description automatically generated">
            <a:extLst>
              <a:ext uri="{FF2B5EF4-FFF2-40B4-BE49-F238E27FC236}">
                <a16:creationId xmlns:a16="http://schemas.microsoft.com/office/drawing/2014/main" id="{3520ED0A-086A-9E8F-561F-A551D8DD731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417A7B2A-CAD1-137B-3AFC-CAC2672844C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22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plant&#10;&#10;Description automatically generated">
            <a:extLst>
              <a:ext uri="{FF2B5EF4-FFF2-40B4-BE49-F238E27FC236}">
                <a16:creationId xmlns:a16="http://schemas.microsoft.com/office/drawing/2014/main" id="{4F55CDD6-A129-04D3-AC82-48D76828255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9" y="3200397"/>
            <a:ext cx="3108960" cy="30175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712792D-A55E-35C1-DB6F-037B11EDC7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Primula vulgaris </a:t>
            </a:r>
            <a:r>
              <a:rPr lang="en-US" dirty="0"/>
              <a:t>BOUQUET PERFECT™ Series</a:t>
            </a:r>
            <a:endParaRPr lang="en-US" i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6BB0A9-122E-922F-8536-47FAC42635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Primrose  |  Height: 5-8”  |  Width: 10-12”  |  Zones: 4-8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Large, clean flowers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Sterile flowers result in plants that are particularly long blooming</a:t>
            </a:r>
          </a:p>
        </p:txBody>
      </p:sp>
      <p:pic>
        <p:nvPicPr>
          <p:cNvPr id="11" name="Picture Placeholder 10" descr="A close up of a flower&#10;&#10;Description automatically generated">
            <a:extLst>
              <a:ext uri="{FF2B5EF4-FFF2-40B4-BE49-F238E27FC236}">
                <a16:creationId xmlns:a16="http://schemas.microsoft.com/office/drawing/2014/main" id="{7F67FB11-B5F6-4AC5-251A-40835352A96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 descr="A potted plant with purple flowers&#10;&#10;Description automatically generated">
            <a:extLst>
              <a:ext uri="{FF2B5EF4-FFF2-40B4-BE49-F238E27FC236}">
                <a16:creationId xmlns:a16="http://schemas.microsoft.com/office/drawing/2014/main" id="{44734008-DC51-E01A-6005-4A8FA6BE4323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080" y="3200400"/>
            <a:ext cx="3108960" cy="3017521"/>
          </a:xfr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1041D000-21A1-B52B-2A3D-2A90CCC1D5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A white and orange sun logo&#10;&#10;Description automatically generated">
            <a:extLst>
              <a:ext uri="{FF2B5EF4-FFF2-40B4-BE49-F238E27FC236}">
                <a16:creationId xmlns:a16="http://schemas.microsoft.com/office/drawing/2014/main" id="{31091563-A483-9114-22D1-8D61CFE98E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80" y="1828800"/>
            <a:ext cx="274320" cy="274320"/>
          </a:xfrm>
          <a:prstGeom prst="rect">
            <a:avLst/>
          </a:prstGeom>
        </p:spPr>
      </p:pic>
      <p:pic>
        <p:nvPicPr>
          <p:cNvPr id="18" name="Picture 17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5C636700-4A38-BC32-02D2-2D48259E7BC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1828800"/>
            <a:ext cx="270935" cy="274320"/>
          </a:xfrm>
          <a:prstGeom prst="rect">
            <a:avLst/>
          </a:prstGeom>
        </p:spPr>
      </p:pic>
      <p:pic>
        <p:nvPicPr>
          <p:cNvPr id="20" name="Picture 19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E34AFFED-4974-452C-9CDF-CDC0050966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828800"/>
            <a:ext cx="274320" cy="274320"/>
          </a:xfrm>
          <a:prstGeom prst="rect">
            <a:avLst/>
          </a:prstGeom>
        </p:spPr>
      </p:pic>
      <p:pic>
        <p:nvPicPr>
          <p:cNvPr id="22" name="Picture 21" descr="A black drop of water in a blue circle&#10;&#10;Description automatically generated">
            <a:extLst>
              <a:ext uri="{FF2B5EF4-FFF2-40B4-BE49-F238E27FC236}">
                <a16:creationId xmlns:a16="http://schemas.microsoft.com/office/drawing/2014/main" id="{EAB3391F-6EA8-E868-7850-FD3F9725B5B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1828800"/>
            <a:ext cx="274320" cy="274320"/>
          </a:xfrm>
          <a:prstGeom prst="rect">
            <a:avLst/>
          </a:prstGeom>
        </p:spPr>
      </p:pic>
      <p:pic>
        <p:nvPicPr>
          <p:cNvPr id="24" name="Picture 23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25FD9A3A-3CD7-B331-574E-73C35A7306F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1828800"/>
            <a:ext cx="274320" cy="274320"/>
          </a:xfrm>
          <a:prstGeom prst="rect">
            <a:avLst/>
          </a:prstGeom>
        </p:spPr>
      </p:pic>
      <p:pic>
        <p:nvPicPr>
          <p:cNvPr id="26" name="Picture 25" descr="A bee in a circle&#10;&#10;Description automatically generated">
            <a:extLst>
              <a:ext uri="{FF2B5EF4-FFF2-40B4-BE49-F238E27FC236}">
                <a16:creationId xmlns:a16="http://schemas.microsoft.com/office/drawing/2014/main" id="{6CB7E9AA-A198-7418-FEF5-FEE74B4CAC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1828800"/>
            <a:ext cx="274320" cy="274320"/>
          </a:xfrm>
          <a:prstGeom prst="rect">
            <a:avLst/>
          </a:prstGeom>
        </p:spPr>
      </p:pic>
      <p:pic>
        <p:nvPicPr>
          <p:cNvPr id="28" name="Picture 27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F1710098-19A4-65A3-2978-16ED29AA771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1828800"/>
            <a:ext cx="27616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1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93925-B4E0-BF99-33F6-E08E2A851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BOUQUET PERFECT™ ‘Spearmint’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Primula vulgaris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(‘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Kerbelmint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’ PPAF)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03062-72E4-C17E-FD2D-79F943481B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white flowers have a mint-green hue</a:t>
            </a:r>
          </a:p>
        </p:txBody>
      </p:sp>
      <p:pic>
        <p:nvPicPr>
          <p:cNvPr id="15" name="Picture Placeholder 14" descr="A close up of a plant&#10;&#10;Description automatically generated">
            <a:extLst>
              <a:ext uri="{FF2B5EF4-FFF2-40B4-BE49-F238E27FC236}">
                <a16:creationId xmlns:a16="http://schemas.microsoft.com/office/drawing/2014/main" id="{D107BB3D-D089-9293-93F2-C153DDF0266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822960"/>
            <a:ext cx="5486400" cy="4572000"/>
          </a:xfrm>
        </p:spPr>
      </p:pic>
      <p:pic>
        <p:nvPicPr>
          <p:cNvPr id="17" name="Picture Placeholder 16" descr="A close up of a plant&#10;&#10;Description automatically generated">
            <a:extLst>
              <a:ext uri="{FF2B5EF4-FFF2-40B4-BE49-F238E27FC236}">
                <a16:creationId xmlns:a16="http://schemas.microsoft.com/office/drawing/2014/main" id="{EE78490F-0817-2806-17FA-D3EBE75E9B0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2" y="822960"/>
            <a:ext cx="5486400" cy="4572000"/>
          </a:xfrm>
        </p:spPr>
      </p:pic>
      <p:pic>
        <p:nvPicPr>
          <p:cNvPr id="18" name="Picture 17" descr="A close-up of a logo&#10;&#10;Description automatically generated">
            <a:extLst>
              <a:ext uri="{FF2B5EF4-FFF2-40B4-BE49-F238E27FC236}">
                <a16:creationId xmlns:a16="http://schemas.microsoft.com/office/drawing/2014/main" id="{C0DC723F-79E3-BA00-9513-2A33C9F149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2097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0FE92-EB6D-5EB2-6574-F890542E0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A5885-4E10-9297-49B4-E3A495D7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BOUQUET PERFECT™ ‘Violetta’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Primula vulgaris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(‘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Kerbeletta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’ PPAF)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BF239-371F-9F31-E3DA-08E7B9D09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Exceptionally dark violet-blue flowers</a:t>
            </a:r>
          </a:p>
        </p:txBody>
      </p:sp>
      <p:pic>
        <p:nvPicPr>
          <p:cNvPr id="7" name="Picture Placeholder 6" descr="A potted plant with purple flowers&#10;&#10;Description automatically generated">
            <a:extLst>
              <a:ext uri="{FF2B5EF4-FFF2-40B4-BE49-F238E27FC236}">
                <a16:creationId xmlns:a16="http://schemas.microsoft.com/office/drawing/2014/main" id="{206C78C8-E29E-DCBC-16A9-696DECD29483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Picture Placeholder 8" descr="A purple flowers growing in the ground&#10;&#10;Description automatically generated">
            <a:extLst>
              <a:ext uri="{FF2B5EF4-FFF2-40B4-BE49-F238E27FC236}">
                <a16:creationId xmlns:a16="http://schemas.microsoft.com/office/drawing/2014/main" id="{728097B3-88CE-F3F7-9C51-314E16E4DD72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EF326C25-CF1F-5A6C-5F80-92A37B50A0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494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959D9-1969-80A8-9A92-894075E02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E5FD6-4EA5-35AC-20D4-E5C689F57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BOUQUET PERFECT™ ‘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Watercolour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Blue’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Primula vulgaris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(‘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Kerbelbluwat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’ PPAF)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E4EAF-E9F4-1970-6AD3-F563A9CC5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Sky blue flowers are darkest at their centers</a:t>
            </a:r>
          </a:p>
        </p:txBody>
      </p:sp>
      <p:pic>
        <p:nvPicPr>
          <p:cNvPr id="11" name="Picture Placeholder 10" descr="A close up of a flower&#10;&#10;Description automatically generated">
            <a:extLst>
              <a:ext uri="{FF2B5EF4-FFF2-40B4-BE49-F238E27FC236}">
                <a16:creationId xmlns:a16="http://schemas.microsoft.com/office/drawing/2014/main" id="{C9C5FBD5-981E-05E7-011B-CB34C10EA8B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Placeholder 12" descr="A potted plant with flowers on a table&#10;&#10;Description automatically generated">
            <a:extLst>
              <a:ext uri="{FF2B5EF4-FFF2-40B4-BE49-F238E27FC236}">
                <a16:creationId xmlns:a16="http://schemas.microsoft.com/office/drawing/2014/main" id="{7EB3DBD2-B8B1-52EE-1288-AB9BF6C8F91F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8402" y="822960"/>
            <a:ext cx="5486400" cy="4572000"/>
          </a:xfrm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50EEB2D6-003B-5855-F2B0-3747552698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865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9D7B-50B7-6880-E651-71641B317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A2208-9A55-8932-EFD9-3470EA0B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‘Treasure Trove’</a:t>
            </a:r>
            <a:br>
              <a:rPr lang="en-US" dirty="0"/>
            </a:br>
            <a:r>
              <a:rPr lang="en-US" sz="1800" i="1" dirty="0"/>
              <a:t> Rudbeckia </a:t>
            </a:r>
            <a:r>
              <a:rPr lang="en-US" sz="1200" dirty="0"/>
              <a:t>PPAF CPBRAF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F0E1C-6B6D-188C-909D-66375CBC997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Black-Eyed Susan  |  Height: 32-36”  |  Width: 36-42”  |  Zones: 4-9</a:t>
            </a:r>
          </a:p>
          <a:p>
            <a:r>
              <a:rPr lang="en-US" dirty="0"/>
              <a:t>Visibly clean foliage – no black spotting​</a:t>
            </a:r>
          </a:p>
          <a:p>
            <a:r>
              <a:rPr lang="en-US" dirty="0"/>
              <a:t>Full mounded habit​ with tall, substantial presence in the garden</a:t>
            </a:r>
          </a:p>
          <a:p>
            <a:r>
              <a:rPr lang="en-US" dirty="0"/>
              <a:t>Large Rudbeckia flowers – golden yellow star-shaped with black eye​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877E4CAA-EA5D-CB27-B47B-EEA349FA1B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A3743132-43B1-EFC4-C867-B536A757C4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8BA29147-F99C-562A-8164-27A4F10FC1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5" name="Picture 14" descr="A bee in a circle&#10;&#10;Description automatically generated">
            <a:extLst>
              <a:ext uri="{FF2B5EF4-FFF2-40B4-BE49-F238E27FC236}">
                <a16:creationId xmlns:a16="http://schemas.microsoft.com/office/drawing/2014/main" id="{5936C8A8-1DBD-9FC5-F048-FDB7488E39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38CB911B-4BDF-2897-A578-68A4AEC2BB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61" cy="274320"/>
          </a:xfrm>
          <a:prstGeom prst="rect">
            <a:avLst/>
          </a:prstGeom>
        </p:spPr>
      </p:pic>
      <p:pic>
        <p:nvPicPr>
          <p:cNvPr id="20" name="Picture 19" descr="A black and blue watering can&#10;&#10;Description automatically generated">
            <a:extLst>
              <a:ext uri="{FF2B5EF4-FFF2-40B4-BE49-F238E27FC236}">
                <a16:creationId xmlns:a16="http://schemas.microsoft.com/office/drawing/2014/main" id="{314FD6F3-DA01-1824-7DDD-6F6E9FF161F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B7B3692D-F514-0DE7-A5BD-7C905A2456C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09E959BC-2392-E9A2-7A11-0E64913349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59F510D1-CD9E-ED74-ED2E-AEBC5A9EC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937758"/>
            <a:ext cx="276137" cy="274320"/>
          </a:xfrm>
          <a:prstGeom prst="rect">
            <a:avLst/>
          </a:prstGeom>
        </p:spPr>
      </p:pic>
      <p:pic>
        <p:nvPicPr>
          <p:cNvPr id="27" name="Picture Placeholder 26" descr="A group of yellow flowers&#10;&#10;Description automatically generated">
            <a:extLst>
              <a:ext uri="{FF2B5EF4-FFF2-40B4-BE49-F238E27FC236}">
                <a16:creationId xmlns:a16="http://schemas.microsoft.com/office/drawing/2014/main" id="{AE657863-C07A-D079-F647-4570E8D9D402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Picture Placeholder 28" descr="A group of yellow flowers&#10;&#10;Description automatically generated">
            <a:extLst>
              <a:ext uri="{FF2B5EF4-FFF2-40B4-BE49-F238E27FC236}">
                <a16:creationId xmlns:a16="http://schemas.microsoft.com/office/drawing/2014/main" id="{035E6625-B298-BD8C-0838-98B1308DE78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D0CDAD09-0C11-01F7-D840-0C46FE0F8C7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A0022A2B-FA05-A09F-B511-B97A57C4DA8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3" name="Picture 22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9DA1CDC0-AE39-B802-C844-4974F6EFE82C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24" name="Picture 23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9EDBEE10-6AD7-2EBF-2168-5EDDE3F7F5B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7262" cy="274320"/>
          </a:xfrm>
          <a:prstGeom prst="rect">
            <a:avLst/>
          </a:prstGeom>
        </p:spPr>
      </p:pic>
      <p:pic>
        <p:nvPicPr>
          <p:cNvPr id="25" name="Picture 24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D90E3228-AA6D-F2C1-3C32-3E85DBC7874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AC6D85-1F31-84F1-D419-30C94736F0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red flowers in a garden&#10;&#10;Description automatically generated">
            <a:extLst>
              <a:ext uri="{FF2B5EF4-FFF2-40B4-BE49-F238E27FC236}">
                <a16:creationId xmlns:a16="http://schemas.microsoft.com/office/drawing/2014/main" id="{92CA335F-8803-7195-4813-3846C31AAF8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73837F3-7C18-F943-5897-250079286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‘Orange Slices’</a:t>
            </a:r>
            <a:br>
              <a:rPr lang="en-US" dirty="0"/>
            </a:br>
            <a:r>
              <a:rPr lang="en-US" sz="1800" i="1" dirty="0"/>
              <a:t> </a:t>
            </a:r>
            <a:r>
              <a:rPr lang="en-US" sz="1800" i="1" dirty="0" err="1"/>
              <a:t>Spigelia</a:t>
            </a:r>
            <a:r>
              <a:rPr lang="en-US" sz="1800" i="1" dirty="0"/>
              <a:t> marilandica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red flowers&#10;&#10;Description automatically generated">
            <a:extLst>
              <a:ext uri="{FF2B5EF4-FFF2-40B4-BE49-F238E27FC236}">
                <a16:creationId xmlns:a16="http://schemas.microsoft.com/office/drawing/2014/main" id="{AA2F77BA-ADC9-F7F5-D7C0-57C3ABC5570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6958B8-65C7-03E6-880A-FE9AEC276277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Spigelia</a:t>
            </a:r>
            <a:r>
              <a:rPr lang="en-US" dirty="0"/>
              <a:t>  |  Height: 18”  |  Width: 16-18”  |  Zones: 5b-9</a:t>
            </a:r>
          </a:p>
          <a:p>
            <a:r>
              <a:rPr lang="en-US" dirty="0"/>
              <a:t>Tall, orange–red flowers. Very floriferous, large flowers</a:t>
            </a:r>
          </a:p>
          <a:p>
            <a:r>
              <a:rPr lang="en-US" dirty="0"/>
              <a:t>Flowers out of the foliage</a:t>
            </a:r>
          </a:p>
          <a:p>
            <a:r>
              <a:rPr lang="en-US" dirty="0"/>
              <a:t>Eastern native wildflower, great for attracting hummingbirds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4C05854A-E256-DD91-139B-3182C31EEA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864349C7-B2BB-B38F-D3F7-F649ADB8DC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98BCD8B6-BF47-EBD6-39BD-B69EEC0439E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5" name="Picture 14" descr="A bee in a circle&#10;&#10;Description automatically generated">
            <a:extLst>
              <a:ext uri="{FF2B5EF4-FFF2-40B4-BE49-F238E27FC236}">
                <a16:creationId xmlns:a16="http://schemas.microsoft.com/office/drawing/2014/main" id="{07EB00D7-845A-3BD3-A0F2-8928D93F9B6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87245E16-C3C1-AE45-8EA5-EA1AE758361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B01BD4EE-606D-8750-C493-7829275170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3E7BB6F0-C460-5FC1-BE68-6EB1C4360A0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6161" cy="274320"/>
          </a:xfrm>
          <a:prstGeom prst="rect">
            <a:avLst/>
          </a:prstGeom>
        </p:spPr>
      </p:pic>
      <p:pic>
        <p:nvPicPr>
          <p:cNvPr id="20" name="Picture 19" descr="A black and blue watering can&#10;&#10;Description automatically generated">
            <a:extLst>
              <a:ext uri="{FF2B5EF4-FFF2-40B4-BE49-F238E27FC236}">
                <a16:creationId xmlns:a16="http://schemas.microsoft.com/office/drawing/2014/main" id="{E13A9E18-1449-766A-6650-078A71AB9AF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349E437F-720C-9069-8F07-ACE6DA9256F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C33CF012-C85D-09C0-1A95-03B19AC69E8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72936661-6C8B-55E8-479F-A8D0A075BE4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674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A125-DE78-DC04-BB5F-17E96416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white flowers and green plants&#10;&#10;Description automatically generated">
            <a:extLst>
              <a:ext uri="{FF2B5EF4-FFF2-40B4-BE49-F238E27FC236}">
                <a16:creationId xmlns:a16="http://schemas.microsoft.com/office/drawing/2014/main" id="{CE794D33-4AB7-FB15-3F02-1CE504BB448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D2B6F6D-F97B-4665-AA1D-486F489F5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‘Cotton Ball’</a:t>
            </a:r>
            <a:br>
              <a:rPr lang="en-US" dirty="0"/>
            </a:br>
            <a:r>
              <a:rPr lang="en-US" sz="1800" i="1" dirty="0"/>
              <a:t> Thalictrum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4C5CB47-7B6F-9D9B-CE8F-B2F0B29AEB5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A6462-EAF5-4D12-7E39-734AD6C6191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Meadow Rue  |  Height: 38-42”  |  Width: 18-24”  |  Zones: 5-8</a:t>
            </a:r>
          </a:p>
          <a:p>
            <a:r>
              <a:rPr lang="en-US" dirty="0"/>
              <a:t>White flowering companion to ‘Cotton Candy’</a:t>
            </a:r>
          </a:p>
          <a:p>
            <a:r>
              <a:rPr lang="en-US" dirty="0"/>
              <a:t>Sturdy, upright selection with flowers proportionate to the foliage</a:t>
            </a:r>
          </a:p>
          <a:p>
            <a:r>
              <a:rPr lang="en-US" dirty="0"/>
              <a:t>Dark stems make the white flowers pop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44F5E005-8796-586B-BD58-1F82B5EDFA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E58B6C8D-7364-838E-AB6D-76090AE5C5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936EB1BA-F473-64BD-1768-F27A3F97AE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ee in a circle&#10;&#10;Description automatically generated">
            <a:extLst>
              <a:ext uri="{FF2B5EF4-FFF2-40B4-BE49-F238E27FC236}">
                <a16:creationId xmlns:a16="http://schemas.microsoft.com/office/drawing/2014/main" id="{DBA584C8-683F-9EBA-1CC7-D9B1B008EBC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03FB8096-1309-58A1-0667-278EFE019D3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C0C7BED7-9C69-3CE1-EAB9-446DC69A5A3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6161" cy="274320"/>
          </a:xfrm>
          <a:prstGeom prst="rect">
            <a:avLst/>
          </a:prstGeom>
        </p:spPr>
      </p:pic>
      <p:pic>
        <p:nvPicPr>
          <p:cNvPr id="18" name="Picture 17" descr="A black and blue watering can&#10;&#10;Description automatically generated">
            <a:extLst>
              <a:ext uri="{FF2B5EF4-FFF2-40B4-BE49-F238E27FC236}">
                <a16:creationId xmlns:a16="http://schemas.microsoft.com/office/drawing/2014/main" id="{DD2250D5-1745-8518-0717-46177F0E83F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ECDF6239-6835-8A78-E5C9-B3B2F12F95C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7262" cy="274320"/>
          </a:xfrm>
          <a:prstGeom prst="rect">
            <a:avLst/>
          </a:prstGeom>
        </p:spPr>
      </p:pic>
      <p:pic>
        <p:nvPicPr>
          <p:cNvPr id="23" name="Picture 22" descr="A white and orange sun logo&#10;&#10;Description automatically generated">
            <a:extLst>
              <a:ext uri="{FF2B5EF4-FFF2-40B4-BE49-F238E27FC236}">
                <a16:creationId xmlns:a16="http://schemas.microsoft.com/office/drawing/2014/main" id="{7D94B2AB-09C5-C4FA-EEBC-817D341745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5A958B18-3954-0BCF-D85D-5A7B9162F86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80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F525E-1EB9-8EDB-26CF-E5BAEC001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bush with purple flowers&#10;&#10;Description automatically generated">
            <a:extLst>
              <a:ext uri="{FF2B5EF4-FFF2-40B4-BE49-F238E27FC236}">
                <a16:creationId xmlns:a16="http://schemas.microsoft.com/office/drawing/2014/main" id="{E3721788-EBFD-AC51-F84D-2F8E59F10B1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EBA6B2-8F47-EE65-30E0-CE4611D5A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‘Prairie Princess’</a:t>
            </a:r>
            <a:br>
              <a:rPr lang="en-US" dirty="0"/>
            </a:br>
            <a:r>
              <a:rPr lang="en-US" sz="1800" i="1" dirty="0"/>
              <a:t> Vernonia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bush in a garden&#10;&#10;Description automatically generated">
            <a:extLst>
              <a:ext uri="{FF2B5EF4-FFF2-40B4-BE49-F238E27FC236}">
                <a16:creationId xmlns:a16="http://schemas.microsoft.com/office/drawing/2014/main" id="{6B0B5267-D9E9-9679-1A88-71F4940F02D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AE834B-BA6F-A05F-2CC6-9C658B44A96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Ironweed  |  Height: 26-30”  |  Width: 30-36”  |  Zones: 4-9</a:t>
            </a:r>
          </a:p>
          <a:p>
            <a:r>
              <a:rPr lang="en-US" dirty="0"/>
              <a:t>Compact, rounded habit – very dense compared with traditional varieties – of dark foliage and red stems. Good mildew resistance.</a:t>
            </a:r>
          </a:p>
          <a:p>
            <a:r>
              <a:rPr lang="en-US" dirty="0"/>
              <a:t>Mauve buds open to rosy purple</a:t>
            </a:r>
          </a:p>
          <a:p>
            <a:r>
              <a:rPr lang="en-US" dirty="0"/>
              <a:t>Native, late season pollinator perennial – especially butterflies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DFC46B9-FD57-932B-F968-0D42A0B141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717F4D57-60E0-6D7A-5930-EDD93E3421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BFE4FBF3-FD47-A2C2-1E9D-B7E8C4FAB7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ee in a circle&#10;&#10;Description automatically generated">
            <a:extLst>
              <a:ext uri="{FF2B5EF4-FFF2-40B4-BE49-F238E27FC236}">
                <a16:creationId xmlns:a16="http://schemas.microsoft.com/office/drawing/2014/main" id="{89AF33FE-4E1D-A5D0-9D13-8725C659C3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BF06F053-30AF-FC1C-461A-5E2AB5C890B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0B5B3557-7713-3615-43CB-81FA5AC99C8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6161" cy="274320"/>
          </a:xfrm>
          <a:prstGeom prst="rect">
            <a:avLst/>
          </a:prstGeom>
        </p:spPr>
      </p:pic>
      <p:pic>
        <p:nvPicPr>
          <p:cNvPr id="18" name="Picture 17" descr="A black and blue watering can&#10;&#10;Description automatically generated">
            <a:extLst>
              <a:ext uri="{FF2B5EF4-FFF2-40B4-BE49-F238E27FC236}">
                <a16:creationId xmlns:a16="http://schemas.microsoft.com/office/drawing/2014/main" id="{C050A33C-D4C0-3D1B-B40B-3C474FB20CD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black and blue watering can&#10;&#10;Description automatically generated">
            <a:extLst>
              <a:ext uri="{FF2B5EF4-FFF2-40B4-BE49-F238E27FC236}">
                <a16:creationId xmlns:a16="http://schemas.microsoft.com/office/drawing/2014/main" id="{7CD9806D-9AEB-D0C4-4C83-D1F5BC9351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D3255A42-A06B-39CB-2860-5FEF912AED8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7262" cy="274320"/>
          </a:xfrm>
          <a:prstGeom prst="rect">
            <a:avLst/>
          </a:prstGeom>
        </p:spPr>
      </p:pic>
      <p:pic>
        <p:nvPicPr>
          <p:cNvPr id="23" name="Picture 22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ADDA130D-5DA7-8CB3-BEB8-0F47FEE5B0A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30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A6021-15B0-F494-4C67-FAA07C732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074BDC0C-DC77-988D-FC0F-6C78331FF0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58"/>
            <a:ext cx="276137" cy="274320"/>
          </a:xfrm>
          <a:prstGeom prst="rect">
            <a:avLst/>
          </a:prstGeom>
        </p:spPr>
      </p:pic>
      <p:pic>
        <p:nvPicPr>
          <p:cNvPr id="14" name="Picture Placeholder 13" descr="A plant in a garden&#10;&#10;Description automatically generated">
            <a:extLst>
              <a:ext uri="{FF2B5EF4-FFF2-40B4-BE49-F238E27FC236}">
                <a16:creationId xmlns:a16="http://schemas.microsoft.com/office/drawing/2014/main" id="{A5569716-41F5-891A-E1E2-05C5D2CFF1D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93776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6C77FF-CCDD-583C-F0A4-EAA58A92B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‘Dragon Slayer’</a:t>
            </a:r>
            <a:br>
              <a:rPr lang="en-US" dirty="0"/>
            </a:br>
            <a:r>
              <a:rPr lang="en-US" sz="1800" i="1" dirty="0"/>
              <a:t> Yucca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6" name="Picture Placeholder 15" descr="A person holding a plant&#10;&#10;Description automatically generated">
            <a:extLst>
              <a:ext uri="{FF2B5EF4-FFF2-40B4-BE49-F238E27FC236}">
                <a16:creationId xmlns:a16="http://schemas.microsoft.com/office/drawing/2014/main" id="{3843438E-C23A-4E0F-4B48-D04C3E411E5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8777288" y="1189038"/>
            <a:ext cx="3292475" cy="2193925"/>
          </a:xfrm>
        </p:spPr>
      </p:pic>
      <p:pic>
        <p:nvPicPr>
          <p:cNvPr id="18" name="Picture Placeholder 17" descr="A white flowers on a plant&#10;&#10;Description automatically generated">
            <a:extLst>
              <a:ext uri="{FF2B5EF4-FFF2-40B4-BE49-F238E27FC236}">
                <a16:creationId xmlns:a16="http://schemas.microsoft.com/office/drawing/2014/main" id="{53669F23-9840-DE01-E7CC-2559AC29F1EC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0880" y="638233"/>
            <a:ext cx="2194560" cy="329184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103CC00-B668-29EA-C8B2-CA3683E1865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Adam’s Needle  |  Height: 24”  |  Scape: 48”  |  Width: 30-36”  |  Zones: 5-10</a:t>
            </a:r>
          </a:p>
          <a:p>
            <a:r>
              <a:rPr lang="en-US" dirty="0"/>
              <a:t>Rigid lance shaped leaves are powdery blue; evergreen</a:t>
            </a:r>
          </a:p>
          <a:p>
            <a:r>
              <a:rPr lang="en-US" dirty="0"/>
              <a:t>Interspecific variety with wide leaves </a:t>
            </a:r>
          </a:p>
          <a:p>
            <a:r>
              <a:rPr lang="en-US" dirty="0"/>
              <a:t>Numerous creamy white flowers appear on proportionate </a:t>
            </a:r>
            <a:r>
              <a:rPr lang="en-US" dirty="0" err="1"/>
              <a:t>scapes</a:t>
            </a:r>
            <a:r>
              <a:rPr lang="en-US" dirty="0"/>
              <a:t> in early summer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324313FC-F407-54C2-C355-40E996C55BE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white and orange sun&#10;&#10;Description automatically generated">
            <a:extLst>
              <a:ext uri="{FF2B5EF4-FFF2-40B4-BE49-F238E27FC236}">
                <a16:creationId xmlns:a16="http://schemas.microsoft.com/office/drawing/2014/main" id="{516733ED-0B49-B79F-B4BF-B1D7047C19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20" name="Picture 19" descr="A white and orange sun logo&#10;&#10;Description automatically generated">
            <a:extLst>
              <a:ext uri="{FF2B5EF4-FFF2-40B4-BE49-F238E27FC236}">
                <a16:creationId xmlns:a16="http://schemas.microsoft.com/office/drawing/2014/main" id="{0B31CA19-872E-2E27-8A35-353E298C7B2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21" name="Picture 20" descr="A black and blue watering can&#10;&#10;Description automatically generated">
            <a:extLst>
              <a:ext uri="{FF2B5EF4-FFF2-40B4-BE49-F238E27FC236}">
                <a16:creationId xmlns:a16="http://schemas.microsoft.com/office/drawing/2014/main" id="{4BDDDCF0-CABA-8514-F935-6055D661462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2" name="Picture 21" descr="A black and blue watering can&#10;&#10;Description automatically generated">
            <a:extLst>
              <a:ext uri="{FF2B5EF4-FFF2-40B4-BE49-F238E27FC236}">
                <a16:creationId xmlns:a16="http://schemas.microsoft.com/office/drawing/2014/main" id="{5BE11E20-C6FE-A231-DE79-656C4B0CD96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3" name="Picture 2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4A06449F-660F-8560-EDB7-F4E1D5E9BC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8" name="Picture 27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B349669D-C4C3-73B1-525B-A1C5D903EE6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4320" cy="274320"/>
          </a:xfrm>
          <a:prstGeom prst="rect">
            <a:avLst/>
          </a:prstGeom>
        </p:spPr>
      </p:pic>
      <p:pic>
        <p:nvPicPr>
          <p:cNvPr id="29" name="Picture 28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7F70205C-C2BB-B5FC-EE09-549AC4BE84C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30" name="Picture 29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E04AA4D2-7E33-D47A-B83D-B4F4CDA725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31" name="Picture 30" descr="A white snowflake in a blue circle&#10;&#10;Description automatically generated">
            <a:extLst>
              <a:ext uri="{FF2B5EF4-FFF2-40B4-BE49-F238E27FC236}">
                <a16:creationId xmlns:a16="http://schemas.microsoft.com/office/drawing/2014/main" id="{4414607F-D54F-1794-4635-465FAC64AF8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4A426-7309-6C85-66E8-D80E1581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plant&#10;&#10;Description automatically generated">
            <a:extLst>
              <a:ext uri="{FF2B5EF4-FFF2-40B4-BE49-F238E27FC236}">
                <a16:creationId xmlns:a16="http://schemas.microsoft.com/office/drawing/2014/main" id="{13AFFA68-0B00-1947-A95C-E2AB87FB352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8C694AA-40AF-0566-1ED9-7D381A07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&amp; SOL™ ‘Aztec King’</a:t>
            </a:r>
            <a:br>
              <a:rPr lang="en-US" dirty="0"/>
            </a:br>
            <a:r>
              <a:rPr lang="en-US" sz="1800" i="1" dirty="0"/>
              <a:t> </a:t>
            </a:r>
            <a:r>
              <a:rPr lang="en-US" sz="1800" i="1" dirty="0" err="1"/>
              <a:t>Mangave</a:t>
            </a:r>
            <a:r>
              <a:rPr lang="en-US" sz="1800" i="1" dirty="0"/>
              <a:t> </a:t>
            </a:r>
            <a:r>
              <a:rPr lang="en-US" sz="1200" dirty="0"/>
              <a:t>PP32151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8EC10-8FF2-1A33-A1B9-A4F08C27AF12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Mangave</a:t>
            </a:r>
            <a:r>
              <a:rPr lang="en-US" dirty="0"/>
              <a:t>  |  Height: 20-24”  |  Width: 38-42”  |  Zones: 9-11</a:t>
            </a:r>
          </a:p>
          <a:p>
            <a:r>
              <a:rPr lang="en-US" dirty="0"/>
              <a:t>One of the largest </a:t>
            </a:r>
            <a:r>
              <a:rPr lang="en-US" dirty="0" err="1"/>
              <a:t>Mangave</a:t>
            </a:r>
            <a:r>
              <a:rPr lang="en-US" dirty="0"/>
              <a:t> introductions</a:t>
            </a:r>
          </a:p>
          <a:p>
            <a:r>
              <a:rPr lang="en-US" dirty="0"/>
              <a:t>Wide, broad silvery green leaves covered with burgundy flecks in full sun</a:t>
            </a:r>
          </a:p>
          <a:p>
            <a:r>
              <a:rPr lang="en-US" dirty="0"/>
              <a:t>Arching, slightly scalloped leaves create an upright, majestic appearance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BF386D3C-FA1A-DF1A-B9C5-A1DEE29B49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Placeholder 22" descr="A plant in a pot&#10;&#10;Description automatically generated">
            <a:extLst>
              <a:ext uri="{FF2B5EF4-FFF2-40B4-BE49-F238E27FC236}">
                <a16:creationId xmlns:a16="http://schemas.microsoft.com/office/drawing/2014/main" id="{317C8C1F-BAD4-1572-EDB4-623E6F3B7C8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43800" y="-46038"/>
            <a:ext cx="3292475" cy="4664076"/>
          </a:xfrm>
        </p:spPr>
      </p:pic>
      <p:pic>
        <p:nvPicPr>
          <p:cNvPr id="24" name="Picture 23" descr="A white and orange sun&#10;&#10;Description automatically generated">
            <a:extLst>
              <a:ext uri="{FF2B5EF4-FFF2-40B4-BE49-F238E27FC236}">
                <a16:creationId xmlns:a16="http://schemas.microsoft.com/office/drawing/2014/main" id="{41B334EC-1E54-6A88-A838-7976159B78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25" name="Picture 24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4D7D90D1-4595-EFA1-FCC1-94DC07E6FB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6" name="Picture 25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65749FC9-7EC3-D41C-47A6-DD484E714F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27" name="Picture 26" descr="A black and blue watering can&#10;&#10;Description automatically generated">
            <a:extLst>
              <a:ext uri="{FF2B5EF4-FFF2-40B4-BE49-F238E27FC236}">
                <a16:creationId xmlns:a16="http://schemas.microsoft.com/office/drawing/2014/main" id="{2A36C46F-3BCF-416F-7305-C7B880A8F6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8" name="Picture 27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2F54AAC4-E0BC-1034-90EB-5C60B0876BD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9" name="Picture 28" descr="A black and blue watering can&#10;&#10;Description automatically generated">
            <a:extLst>
              <a:ext uri="{FF2B5EF4-FFF2-40B4-BE49-F238E27FC236}">
                <a16:creationId xmlns:a16="http://schemas.microsoft.com/office/drawing/2014/main" id="{5EA4C81E-D1FB-9ADE-33F4-19613DC4C5A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30" name="Picture 29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F719748F-2412-4186-8B49-BB340F8FAD5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AE721C01-9D53-5A7F-723A-4F99D58B8FA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4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0716A-9D56-BA42-6F67-9A16AE99A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lant with red flowers&#10;&#10;Description automatically generated">
            <a:extLst>
              <a:ext uri="{FF2B5EF4-FFF2-40B4-BE49-F238E27FC236}">
                <a16:creationId xmlns:a16="http://schemas.microsoft.com/office/drawing/2014/main" id="{13D8AE4A-BA7C-9101-2D26-9BDA140CED6E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6CF9B78-B9EA-530F-B65A-A361BDFA1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‘Hearts on Fire’</a:t>
            </a:r>
            <a:br>
              <a:rPr lang="en-US" dirty="0"/>
            </a:br>
            <a:r>
              <a:rPr lang="en-US" sz="1800" i="1" dirty="0"/>
              <a:t> Dicentra spectabilis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plant with red flowers&#10;&#10;Description automatically generated">
            <a:extLst>
              <a:ext uri="{FF2B5EF4-FFF2-40B4-BE49-F238E27FC236}">
                <a16:creationId xmlns:a16="http://schemas.microsoft.com/office/drawing/2014/main" id="{DEE5AC56-4F85-CA31-F97C-17C65636EC0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53F9C-AE4A-2CEF-3695-4D5CAFF507C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Old Fashioned Bleeding Heart  |  Height: 18-24”  |  Width: 24-36”  |  Zones: 3-9</a:t>
            </a:r>
          </a:p>
          <a:p>
            <a:r>
              <a:rPr lang="en-US" dirty="0"/>
              <a:t>Golden leaves with bronze highlights and dark stems create a vibrant contrast.</a:t>
            </a:r>
          </a:p>
          <a:p>
            <a:r>
              <a:rPr lang="en-US" dirty="0"/>
              <a:t>True red flowers emerge in late spring</a:t>
            </a:r>
          </a:p>
          <a:p>
            <a:r>
              <a:rPr lang="en-US" dirty="0"/>
              <a:t>Long </a:t>
            </a:r>
            <a:r>
              <a:rPr lang="en-US" dirty="0" err="1"/>
              <a:t>scapes</a:t>
            </a:r>
            <a:r>
              <a:rPr lang="en-US" dirty="0"/>
              <a:t> flower for an extended period, with flowers showing outside the foliage to maximize display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38CCA8D-55D1-9F6E-E3F9-35D49F2C5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 descr="A white and orange sun logo&#10;&#10;Description automatically generated">
            <a:extLst>
              <a:ext uri="{FF2B5EF4-FFF2-40B4-BE49-F238E27FC236}">
                <a16:creationId xmlns:a16="http://schemas.microsoft.com/office/drawing/2014/main" id="{B845B58C-5F70-2E67-284D-A17DE18652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78" y="4937758"/>
            <a:ext cx="274320" cy="274320"/>
          </a:xfrm>
          <a:prstGeom prst="rect">
            <a:avLst/>
          </a:prstGeom>
        </p:spPr>
      </p:pic>
      <p:pic>
        <p:nvPicPr>
          <p:cNvPr id="5" name="Picture 4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DCBB0C9D-1B02-532F-BCC0-88BDC9E123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38" y="4937758"/>
            <a:ext cx="270935" cy="274320"/>
          </a:xfrm>
          <a:prstGeom prst="rect">
            <a:avLst/>
          </a:prstGeom>
        </p:spPr>
      </p:pic>
      <p:pic>
        <p:nvPicPr>
          <p:cNvPr id="8" name="Picture 7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318C7079-85EA-2F5B-84CC-23299212084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2" name="Picture 11" descr="A black and blue watering can&#10;&#10;Description automatically generated">
            <a:extLst>
              <a:ext uri="{FF2B5EF4-FFF2-40B4-BE49-F238E27FC236}">
                <a16:creationId xmlns:a16="http://schemas.microsoft.com/office/drawing/2014/main" id="{B09AF770-E15A-B5D2-9B15-B6CD6B2F61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blue watering can with a black background&#10;&#10;Description automatically generated">
            <a:extLst>
              <a:ext uri="{FF2B5EF4-FFF2-40B4-BE49-F238E27FC236}">
                <a16:creationId xmlns:a16="http://schemas.microsoft.com/office/drawing/2014/main" id="{E23CA4FD-7F6E-781D-C542-FB2C613425B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9264525F-EB9D-BC93-75FB-B54DE822FDD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white bird in a green circle&#10;&#10;Description automatically generated">
            <a:extLst>
              <a:ext uri="{FF2B5EF4-FFF2-40B4-BE49-F238E27FC236}">
                <a16:creationId xmlns:a16="http://schemas.microsoft.com/office/drawing/2014/main" id="{B92084A5-F6BB-A63B-A323-D5425DDAF8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bee in a circle&#10;&#10;Description automatically generated">
            <a:extLst>
              <a:ext uri="{FF2B5EF4-FFF2-40B4-BE49-F238E27FC236}">
                <a16:creationId xmlns:a16="http://schemas.microsoft.com/office/drawing/2014/main" id="{840CDA16-D2B5-A799-BDF7-98C8A39C57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21" name="Picture 20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A1C42CEC-3C8C-8165-1002-EA2F9E0F9F8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6161" cy="274320"/>
          </a:xfrm>
          <a:prstGeom prst="rect">
            <a:avLst/>
          </a:prstGeom>
        </p:spPr>
      </p:pic>
      <p:pic>
        <p:nvPicPr>
          <p:cNvPr id="4" name="Picture 3" descr="A logo of a fire&#10;&#10;Description automatically generated">
            <a:extLst>
              <a:ext uri="{FF2B5EF4-FFF2-40B4-BE49-F238E27FC236}">
                <a16:creationId xmlns:a16="http://schemas.microsoft.com/office/drawing/2014/main" id="{EBD4266C-CEB9-6EC3-2AD4-A66C03CD8D7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2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A3FD-BC90-F45E-0346-8C15880FC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plant&#10;&#10;Description automatically generated">
            <a:extLst>
              <a:ext uri="{FF2B5EF4-FFF2-40B4-BE49-F238E27FC236}">
                <a16:creationId xmlns:a16="http://schemas.microsoft.com/office/drawing/2014/main" id="{A50EF108-E725-72BD-B281-0034D6F9E69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E617C2-E8A2-EA7D-1193-F1F6CE20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&amp; SOL™ ‘Moonglow’</a:t>
            </a:r>
            <a:br>
              <a:rPr lang="en-US" dirty="0"/>
            </a:br>
            <a:r>
              <a:rPr lang="en-US" sz="1800" i="1" dirty="0"/>
              <a:t> </a:t>
            </a:r>
            <a:r>
              <a:rPr lang="en-US" sz="1800" i="1" dirty="0" err="1"/>
              <a:t>Mangave</a:t>
            </a:r>
            <a:r>
              <a:rPr lang="en-US" sz="1800" i="1" dirty="0"/>
              <a:t> </a:t>
            </a:r>
            <a:r>
              <a:rPr lang="en-US" sz="1200" dirty="0"/>
              <a:t>PP29195</a:t>
            </a:r>
            <a:endParaRPr lang="en-US" dirty="0"/>
          </a:p>
        </p:txBody>
      </p:sp>
      <p:pic>
        <p:nvPicPr>
          <p:cNvPr id="11" name="Picture Placeholder 10" descr="A plant in a pot&#10;&#10;Description automatically generated">
            <a:extLst>
              <a:ext uri="{FF2B5EF4-FFF2-40B4-BE49-F238E27FC236}">
                <a16:creationId xmlns:a16="http://schemas.microsoft.com/office/drawing/2014/main" id="{093CC1AE-C819-D534-7AA9-3557A12B740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1465D86-3ACA-6169-2D73-7A3A98CDA00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Mangave</a:t>
            </a:r>
            <a:r>
              <a:rPr lang="en-US" dirty="0"/>
              <a:t>  |  Height: 8-10”  |  Width: 16-20”  |  Zones: 8-10</a:t>
            </a:r>
          </a:p>
          <a:p>
            <a:r>
              <a:rPr lang="en-US" dirty="0"/>
              <a:t>1" wide, silvery blue-green leaves with contrasting dark purple spots</a:t>
            </a:r>
          </a:p>
          <a:p>
            <a:r>
              <a:rPr lang="en-US" dirty="0"/>
              <a:t>Long, horizontal leaves held rigidly straight, forming a low, wide, and spiky habit</a:t>
            </a:r>
          </a:p>
          <a:p>
            <a:r>
              <a:rPr lang="en-US" dirty="0"/>
              <a:t>Tiny spines line the margins and terminal spines are relatively soft to the touch, much less lethal than Agave varieties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6EE11996-39D0-37B9-E4A3-31E21E1620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506FD9F2-6262-D337-6F4E-87E85B0848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201A5D64-9C9E-D003-5CAB-1111C99926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D03CA61D-D50C-69F6-21C2-0B74DD8B718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228E03A2-27D2-8B3C-48F2-C5D38D96FC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31499EF6-89DC-D019-9731-D56C0C941E3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ack and blue watering can&#10;&#10;Description automatically generated">
            <a:extLst>
              <a:ext uri="{FF2B5EF4-FFF2-40B4-BE49-F238E27FC236}">
                <a16:creationId xmlns:a16="http://schemas.microsoft.com/office/drawing/2014/main" id="{C4D8688C-9714-100D-EF27-9129F18B184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71C24737-7256-10AE-353F-546A2175922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4" name="Picture 3" descr="A logo of a fire&#10;&#10;Description automatically generated">
            <a:extLst>
              <a:ext uri="{FF2B5EF4-FFF2-40B4-BE49-F238E27FC236}">
                <a16:creationId xmlns:a16="http://schemas.microsoft.com/office/drawing/2014/main" id="{2586CF20-294D-5E84-C74C-B6901467609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57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A430B-8AD2-519C-75AB-5A274C8FE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-up of a plant&#10;&#10;Description automatically generated">
            <a:extLst>
              <a:ext uri="{FF2B5EF4-FFF2-40B4-BE49-F238E27FC236}">
                <a16:creationId xmlns:a16="http://schemas.microsoft.com/office/drawing/2014/main" id="{C3BF1D61-78A2-0ED5-D7FF-39A77F32B54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D56564-23CF-81CA-178F-F3551AA9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&amp; SOL™ ‘Purple People Eater’</a:t>
            </a:r>
            <a:br>
              <a:rPr lang="en-US" dirty="0"/>
            </a:br>
            <a:r>
              <a:rPr lang="en-US" sz="1800" i="1" dirty="0"/>
              <a:t> </a:t>
            </a:r>
            <a:r>
              <a:rPr lang="en-US" sz="1800" i="1" dirty="0" err="1"/>
              <a:t>Mangave</a:t>
            </a:r>
            <a:r>
              <a:rPr lang="en-US" sz="1800" i="1" dirty="0"/>
              <a:t> </a:t>
            </a:r>
            <a:r>
              <a:rPr lang="en-US" sz="1200" dirty="0"/>
              <a:t>PP29949</a:t>
            </a:r>
            <a:endParaRPr lang="en-US" dirty="0"/>
          </a:p>
        </p:txBody>
      </p:sp>
      <p:pic>
        <p:nvPicPr>
          <p:cNvPr id="11" name="Picture Placeholder 10" descr="A plant with many leaves&#10;&#10;Description automatically generated with medium confidence">
            <a:extLst>
              <a:ext uri="{FF2B5EF4-FFF2-40B4-BE49-F238E27FC236}">
                <a16:creationId xmlns:a16="http://schemas.microsoft.com/office/drawing/2014/main" id="{9CD17C77-CD30-96B9-8E35-1EE02B86EF0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3D20A4-3D38-B3F6-2410-4210C93B7CC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11679" y="5303518"/>
            <a:ext cx="9810866" cy="128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/>
              <a:t>Mangave</a:t>
            </a:r>
            <a:r>
              <a:rPr lang="en-US" dirty="0"/>
              <a:t>  |  Height: 12-16”  |  Width: 16-24”  |  Zones: 9-11</a:t>
            </a:r>
          </a:p>
          <a:p>
            <a:r>
              <a:rPr lang="en-US" dirty="0"/>
              <a:t>Thick, sturdy blue-green leaves with reddish-purple spotting, appearing purple from a distance.</a:t>
            </a:r>
          </a:p>
          <a:p>
            <a:r>
              <a:rPr lang="en-US" dirty="0"/>
              <a:t>Best coloration in full sun; less intense exposure results in greener leaves</a:t>
            </a:r>
          </a:p>
          <a:p>
            <a:r>
              <a:rPr lang="en-US" dirty="0"/>
              <a:t>Margins fold upward to display yellow, orange, and cinnamon brown spines, with a cinnamon terminal spine at each leaf tip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E401298A-3CB0-24F3-1A97-D37A772F46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628417F2-902F-9E64-2B44-97E96B1233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E05A0563-5944-E56F-7A61-F585F2FACE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E914E115-4590-D6D8-6060-8F11353FC20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F89AA309-F199-4CCC-DB7B-1F6415DC1D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B48BF1FB-468D-87DD-B424-BD8178758E9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ack and blue watering can&#10;&#10;Description automatically generated">
            <a:extLst>
              <a:ext uri="{FF2B5EF4-FFF2-40B4-BE49-F238E27FC236}">
                <a16:creationId xmlns:a16="http://schemas.microsoft.com/office/drawing/2014/main" id="{739666A1-C3C4-3E4A-7AFA-AF7CC6378E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C257DEF7-B739-77D3-20D1-AD59F0C76C6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4" name="Picture 3" descr="A logo of a fire&#10;&#10;Description automatically generated">
            <a:extLst>
              <a:ext uri="{FF2B5EF4-FFF2-40B4-BE49-F238E27FC236}">
                <a16:creationId xmlns:a16="http://schemas.microsoft.com/office/drawing/2014/main" id="{585FDFC1-FC5C-99C3-6BA8-F15DF8636E1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96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A2917-EB02-AC6E-B44B-F8BB0A228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lant with pink flowers&#10;&#10;Description automatically generated">
            <a:extLst>
              <a:ext uri="{FF2B5EF4-FFF2-40B4-BE49-F238E27FC236}">
                <a16:creationId xmlns:a16="http://schemas.microsoft.com/office/drawing/2014/main" id="{4DEA8903-5BBB-AFB3-82B7-90DBDD95448B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85E57D7-D59F-35B7-6113-F3A085A02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&amp; SOL™ ‘Silver Fox’</a:t>
            </a:r>
            <a:br>
              <a:rPr lang="en-US" dirty="0"/>
            </a:br>
            <a:r>
              <a:rPr lang="en-US" sz="1800" i="1" dirty="0"/>
              <a:t> </a:t>
            </a:r>
            <a:r>
              <a:rPr lang="en-US" sz="1800" i="1" dirty="0" err="1"/>
              <a:t>Mangave</a:t>
            </a:r>
            <a:r>
              <a:rPr lang="en-US" sz="1800" i="1" dirty="0"/>
              <a:t> </a:t>
            </a:r>
            <a:r>
              <a:rPr lang="en-US" sz="1200" dirty="0"/>
              <a:t>PP29642</a:t>
            </a:r>
            <a:endParaRPr lang="en-US" dirty="0"/>
          </a:p>
        </p:txBody>
      </p:sp>
      <p:pic>
        <p:nvPicPr>
          <p:cNvPr id="11" name="Picture Placeholder 10" descr="A plant in a pot&#10;&#10;Description automatically generated">
            <a:extLst>
              <a:ext uri="{FF2B5EF4-FFF2-40B4-BE49-F238E27FC236}">
                <a16:creationId xmlns:a16="http://schemas.microsoft.com/office/drawing/2014/main" id="{9E9A80B7-4C15-D32A-8F78-2567BCE8BF8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640080"/>
            <a:ext cx="4663440" cy="329184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A9E0E8-DECE-2533-BB54-320756F27E0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Mangave</a:t>
            </a:r>
            <a:r>
              <a:rPr lang="en-US" dirty="0"/>
              <a:t>  |  Height: 8-10”  |  Width: 16-18”  |  Zones: 9-11</a:t>
            </a:r>
          </a:p>
          <a:p>
            <a:r>
              <a:rPr lang="en-US" dirty="0"/>
              <a:t>Appears silver at first glance, but is actually light green with a thick waxy coating</a:t>
            </a:r>
          </a:p>
          <a:p>
            <a:r>
              <a:rPr lang="en-US" dirty="0"/>
              <a:t>Features thick, arching leaves with defined marginal teeth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BBD78B8-E5D9-FD5C-2C8D-BC716FCD59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C4EE88C7-D574-020D-80E5-26C05A4F48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CDF5DE10-FE21-1188-860B-6268B27F85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4" name="Picture 13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AD5CE6BA-17E4-426F-F372-AB9927970D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56DD001C-47C2-8EC7-2BCE-1C45E160946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716AEFA9-CE84-7D14-5613-C73EC1F856D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ack and blue watering can&#10;&#10;Description automatically generated">
            <a:extLst>
              <a:ext uri="{FF2B5EF4-FFF2-40B4-BE49-F238E27FC236}">
                <a16:creationId xmlns:a16="http://schemas.microsoft.com/office/drawing/2014/main" id="{59EE8494-EC50-D520-98AF-F6407925912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6B3DF98B-58AA-A740-141B-CC1CCE108CD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4" name="Picture 3" descr="A logo of a fire&#10;&#10;Description automatically generated">
            <a:extLst>
              <a:ext uri="{FF2B5EF4-FFF2-40B4-BE49-F238E27FC236}">
                <a16:creationId xmlns:a16="http://schemas.microsoft.com/office/drawing/2014/main" id="{DCEB044B-63F7-595A-DBE6-4C9FF54C0BB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6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3E641-4161-BF63-BBC6-F698B3552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97BB6DD-CFB2-B04F-0545-5DF8C03508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close up of a flower&#10;&#10;Description automatically generated">
            <a:extLst>
              <a:ext uri="{FF2B5EF4-FFF2-40B4-BE49-F238E27FC236}">
                <a16:creationId xmlns:a16="http://schemas.microsoft.com/office/drawing/2014/main" id="{F8209972-535A-5595-F738-BCF75B2F06C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240456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67251-E972-0DDE-B4B9-5829D8A98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519F3A31-AAA1-2FFD-5F43-2A5964D6B09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BA365D-B52E-B188-B44B-51783F67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CODED® ‘Knock ‘</a:t>
            </a:r>
            <a:r>
              <a:rPr lang="en-US" dirty="0" err="1"/>
              <a:t>em</a:t>
            </a:r>
            <a:r>
              <a:rPr lang="en-US" dirty="0"/>
              <a:t> Red’</a:t>
            </a:r>
            <a:br>
              <a:rPr lang="en-US" dirty="0"/>
            </a:br>
            <a:r>
              <a:rPr lang="en-US" sz="1800" i="1" dirty="0"/>
              <a:t> Echinacea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pink flowers&#10;&#10;Description automatically generated">
            <a:extLst>
              <a:ext uri="{FF2B5EF4-FFF2-40B4-BE49-F238E27FC236}">
                <a16:creationId xmlns:a16="http://schemas.microsoft.com/office/drawing/2014/main" id="{F81019A1-B17A-C046-729F-2A16E93A10E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23ED5-7CC5-71A9-C010-C94AB2FFEF5E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Coneflower  |  Height: 20-24”  |  Width: 16-20”  |  Zones: 4-8</a:t>
            </a:r>
          </a:p>
          <a:p>
            <a:r>
              <a:rPr lang="en-US" dirty="0"/>
              <a:t>4” wide fluorescent red flowers open crimson and mature to mauve</a:t>
            </a:r>
          </a:p>
          <a:p>
            <a:r>
              <a:rPr lang="en-US" dirty="0"/>
              <a:t>Excellent basal branching</a:t>
            </a:r>
          </a:p>
          <a:p>
            <a:r>
              <a:rPr lang="en-US" dirty="0"/>
              <a:t>Dark green leaves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DA45CCFB-DCAC-5CF2-B6E6-30F5D1CCBE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A124E8D6-30AE-1331-9E40-5957D2FB99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BBEBF21D-8479-3A9F-62B6-B56472EC28E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0F66EC76-B5EF-A05A-0ED7-F947F4ECFB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E4FD2DE3-C2A8-7E81-212B-6249D376FB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E7EDB004-1E53-72D1-B864-0D77365588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C1838B5E-E467-8520-5EF0-BD8EF1D0E71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18" name="Picture 17" descr="A bee in a circle&#10;&#10;Description automatically generated">
            <a:extLst>
              <a:ext uri="{FF2B5EF4-FFF2-40B4-BE49-F238E27FC236}">
                <a16:creationId xmlns:a16="http://schemas.microsoft.com/office/drawing/2014/main" id="{4E11AC29-A41B-C53C-01CA-8B4F71BF907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A58F38EB-3E2A-04BA-1E94-F5F981C0CE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logo of a person's nose&#10;&#10;Description automatically generated">
            <a:extLst>
              <a:ext uri="{FF2B5EF4-FFF2-40B4-BE49-F238E27FC236}">
                <a16:creationId xmlns:a16="http://schemas.microsoft.com/office/drawing/2014/main" id="{5C5AF4FE-5532-B400-DD10-0D825CD8221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6149" cy="274320"/>
          </a:xfrm>
          <a:prstGeom prst="rect">
            <a:avLst/>
          </a:prstGeom>
        </p:spPr>
      </p:pic>
      <p:pic>
        <p:nvPicPr>
          <p:cNvPr id="21" name="Picture 20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11FC69FA-172B-0B4F-1D19-27BD6C6DC65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61" cy="274320"/>
          </a:xfrm>
          <a:prstGeom prst="rect">
            <a:avLst/>
          </a:prstGeom>
        </p:spPr>
      </p:pic>
      <p:pic>
        <p:nvPicPr>
          <p:cNvPr id="22" name="Picture 21" descr="A logo of a flower&#10;&#10;Description automatically generated">
            <a:extLst>
              <a:ext uri="{FF2B5EF4-FFF2-40B4-BE49-F238E27FC236}">
                <a16:creationId xmlns:a16="http://schemas.microsoft.com/office/drawing/2014/main" id="{81CBD9F1-B4F6-78CF-0984-FA584932424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4320" cy="274320"/>
          </a:xfrm>
          <a:prstGeom prst="rect">
            <a:avLst/>
          </a:prstGeom>
        </p:spPr>
      </p:pic>
      <p:pic>
        <p:nvPicPr>
          <p:cNvPr id="24" name="Picture 23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6EA187C3-314F-0538-9B8B-560F445092E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logo of a fire&#10;&#10;Description automatically generated">
            <a:extLst>
              <a:ext uri="{FF2B5EF4-FFF2-40B4-BE49-F238E27FC236}">
                <a16:creationId xmlns:a16="http://schemas.microsoft.com/office/drawing/2014/main" id="{F0D8DEDD-3437-7385-A418-D1E752B07F7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8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C9688-2FFA-FC2A-AEA1-6577D06D1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close up of a plant&#10;&#10;Description automatically generated">
            <a:extLst>
              <a:ext uri="{FF2B5EF4-FFF2-40B4-BE49-F238E27FC236}">
                <a16:creationId xmlns:a16="http://schemas.microsoft.com/office/drawing/2014/main" id="{BE29CEE4-843A-0DE6-266D-5CC13CDAC34A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632054-1D1D-E88B-A4A4-546296EA8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DOUBLE CODED® ‘Coral Cranberry’</a:t>
            </a:r>
            <a:br>
              <a:rPr lang="en-US" dirty="0"/>
            </a:br>
            <a:r>
              <a:rPr lang="en-US" sz="1800" i="1" dirty="0"/>
              <a:t> Echinacea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group of pink flowers&#10;&#10;Description automatically generated">
            <a:extLst>
              <a:ext uri="{FF2B5EF4-FFF2-40B4-BE49-F238E27FC236}">
                <a16:creationId xmlns:a16="http://schemas.microsoft.com/office/drawing/2014/main" id="{08F081C0-D446-6B13-9C15-5C5DAB4BEFE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4B542-5DA2-980C-DEDF-9E5FEF1DA34A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Coneflower  |  Height: 18-20”  |  Width: 16-20”  |  Zones: 4-8</a:t>
            </a:r>
          </a:p>
          <a:p>
            <a:r>
              <a:rPr lang="en-US" dirty="0"/>
              <a:t>Bright coral pink flowers with wide horizontal ray petals</a:t>
            </a:r>
          </a:p>
          <a:p>
            <a:r>
              <a:rPr lang="en-US" dirty="0"/>
              <a:t>Excellent basal branching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25B449DD-330D-9787-6FB5-4FE9836646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&#10;&#10;Description automatically generated">
            <a:extLst>
              <a:ext uri="{FF2B5EF4-FFF2-40B4-BE49-F238E27FC236}">
                <a16:creationId xmlns:a16="http://schemas.microsoft.com/office/drawing/2014/main" id="{786FEF58-2E92-C3AF-F91D-A18405C71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90" y="4937760"/>
            <a:ext cx="270935" cy="274320"/>
          </a:xfrm>
          <a:prstGeom prst="rect">
            <a:avLst/>
          </a:prstGeom>
        </p:spPr>
      </p:pic>
      <p:pic>
        <p:nvPicPr>
          <p:cNvPr id="13" name="Picture 12" descr="A white and orange sun logo&#10;&#10;Description automatically generated">
            <a:extLst>
              <a:ext uri="{FF2B5EF4-FFF2-40B4-BE49-F238E27FC236}">
                <a16:creationId xmlns:a16="http://schemas.microsoft.com/office/drawing/2014/main" id="{E51CF494-489A-B0B0-EF29-A5C211A179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40" y="4937760"/>
            <a:ext cx="270935" cy="274320"/>
          </a:xfrm>
          <a:prstGeom prst="rect">
            <a:avLst/>
          </a:prstGeom>
        </p:spPr>
      </p:pic>
      <p:pic>
        <p:nvPicPr>
          <p:cNvPr id="14" name="Picture 13" descr="A black and blue watering can&#10;&#10;Description automatically generated">
            <a:extLst>
              <a:ext uri="{FF2B5EF4-FFF2-40B4-BE49-F238E27FC236}">
                <a16:creationId xmlns:a16="http://schemas.microsoft.com/office/drawing/2014/main" id="{B06E51AB-7A09-BB1B-93C0-0D09BD74F7A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and blue watering can&#10;&#10;Description automatically generated">
            <a:extLst>
              <a:ext uri="{FF2B5EF4-FFF2-40B4-BE49-F238E27FC236}">
                <a16:creationId xmlns:a16="http://schemas.microsoft.com/office/drawing/2014/main" id="{B334A303-E85B-4C3A-4DD6-8705E735F4C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DB47B9CE-7085-2274-0419-FEB702959FF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white butterfly in a purple circle&#10;&#10;Description automatically generated">
            <a:extLst>
              <a:ext uri="{FF2B5EF4-FFF2-40B4-BE49-F238E27FC236}">
                <a16:creationId xmlns:a16="http://schemas.microsoft.com/office/drawing/2014/main" id="{AE03BDC7-18F9-B182-1731-DC85F63517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7262" cy="274320"/>
          </a:xfrm>
          <a:prstGeom prst="rect">
            <a:avLst/>
          </a:prstGeom>
        </p:spPr>
      </p:pic>
      <p:pic>
        <p:nvPicPr>
          <p:cNvPr id="18" name="Picture 17" descr="A bee in a circle&#10;&#10;Description automatically generated">
            <a:extLst>
              <a:ext uri="{FF2B5EF4-FFF2-40B4-BE49-F238E27FC236}">
                <a16:creationId xmlns:a16="http://schemas.microsoft.com/office/drawing/2014/main" id="{68539FEC-6ED9-A78B-FFCC-2B2C47D22DE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white flower pot in a circle&#10;&#10;Description automatically generated">
            <a:extLst>
              <a:ext uri="{FF2B5EF4-FFF2-40B4-BE49-F238E27FC236}">
                <a16:creationId xmlns:a16="http://schemas.microsoft.com/office/drawing/2014/main" id="{C1CAF8DD-EF09-2B46-F798-584DD95010F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logo of a person's nose&#10;&#10;Description automatically generated">
            <a:extLst>
              <a:ext uri="{FF2B5EF4-FFF2-40B4-BE49-F238E27FC236}">
                <a16:creationId xmlns:a16="http://schemas.microsoft.com/office/drawing/2014/main" id="{38E838ED-A7EF-F699-2745-E75562E38D1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7760" y="4937760"/>
            <a:ext cx="276149" cy="274320"/>
          </a:xfrm>
          <a:prstGeom prst="rect">
            <a:avLst/>
          </a:prstGeom>
        </p:spPr>
      </p:pic>
      <p:pic>
        <p:nvPicPr>
          <p:cNvPr id="21" name="Picture 20" descr="A purple circle with a white insect in the center&#10;&#10;Description automatically generated">
            <a:extLst>
              <a:ext uri="{FF2B5EF4-FFF2-40B4-BE49-F238E27FC236}">
                <a16:creationId xmlns:a16="http://schemas.microsoft.com/office/drawing/2014/main" id="{C0EDCC46-9D9C-A474-086F-1C9BF3FF835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20" y="4937760"/>
            <a:ext cx="276161" cy="274320"/>
          </a:xfrm>
          <a:prstGeom prst="rect">
            <a:avLst/>
          </a:prstGeom>
        </p:spPr>
      </p:pic>
      <p:pic>
        <p:nvPicPr>
          <p:cNvPr id="22" name="Picture 21" descr="A logo of a flower&#10;&#10;Description automatically generated">
            <a:extLst>
              <a:ext uri="{FF2B5EF4-FFF2-40B4-BE49-F238E27FC236}">
                <a16:creationId xmlns:a16="http://schemas.microsoft.com/office/drawing/2014/main" id="{54D6CC41-160F-6403-DA25-285E757A79FF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280" y="4937760"/>
            <a:ext cx="274320" cy="274320"/>
          </a:xfrm>
          <a:prstGeom prst="rect">
            <a:avLst/>
          </a:prstGeom>
        </p:spPr>
      </p:pic>
      <p:pic>
        <p:nvPicPr>
          <p:cNvPr id="2" name="Picture 1" descr="A green circle with white letter n in it&#10;&#10;Description automatically generated">
            <a:extLst>
              <a:ext uri="{FF2B5EF4-FFF2-40B4-BE49-F238E27FC236}">
                <a16:creationId xmlns:a16="http://schemas.microsoft.com/office/drawing/2014/main" id="{4FC5C3D4-C0E5-E7E4-C9E5-3761209D98C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4937760"/>
            <a:ext cx="274320" cy="274320"/>
          </a:xfrm>
          <a:prstGeom prst="rect">
            <a:avLst/>
          </a:prstGeom>
        </p:spPr>
      </p:pic>
      <p:pic>
        <p:nvPicPr>
          <p:cNvPr id="4" name="Picture 3" descr="A logo of a fire&#10;&#10;Description automatically generated">
            <a:extLst>
              <a:ext uri="{FF2B5EF4-FFF2-40B4-BE49-F238E27FC236}">
                <a16:creationId xmlns:a16="http://schemas.microsoft.com/office/drawing/2014/main" id="{2E50EA82-8F46-5813-BB11-ADACD78B1A6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040" y="4937758"/>
            <a:ext cx="27613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83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2846F-73B2-2426-300C-DDD386AB3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otted plant with pink flowers&#10;&#10;Description automatically generated">
            <a:extLst>
              <a:ext uri="{FF2B5EF4-FFF2-40B4-BE49-F238E27FC236}">
                <a16:creationId xmlns:a16="http://schemas.microsoft.com/office/drawing/2014/main" id="{95AAD939-ECDD-EDB6-5985-D4610C715FE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1678" y="640080"/>
            <a:ext cx="4754880" cy="329184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E10CE3-BC4A-9530-33F2-8AFE799E7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‘Hugs and Kisses’</a:t>
            </a:r>
            <a:br>
              <a:rPr lang="en-US" dirty="0"/>
            </a:br>
            <a:r>
              <a:rPr lang="en-US" sz="1800" i="1" dirty="0"/>
              <a:t> Epimedium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 descr="A field of pink flowers&#10;&#10;Description automatically generated">
            <a:extLst>
              <a:ext uri="{FF2B5EF4-FFF2-40B4-BE49-F238E27FC236}">
                <a16:creationId xmlns:a16="http://schemas.microsoft.com/office/drawing/2014/main" id="{51E9663A-D8DF-DBCD-BF08-9658AA21D9D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2E63F5-BA0B-EF48-D5B2-EA9F1B7449EB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Barrenwort  |  Height: 8-12”  |  Width: 18-24”  |  Zones: 5-8</a:t>
            </a:r>
          </a:p>
          <a:p>
            <a:r>
              <a:rPr lang="en-US" dirty="0"/>
              <a:t>Leaves are lightly mottled with burgundy red over its green leaf color base​. Slight wavy leaf margins​</a:t>
            </a:r>
          </a:p>
          <a:p>
            <a:r>
              <a:rPr lang="en-US" dirty="0"/>
              <a:t>Bicolor flowers – backs of flowers are light pink with the centers a deep mauve​</a:t>
            </a:r>
          </a:p>
          <a:p>
            <a:r>
              <a:rPr lang="en-US" dirty="0"/>
              <a:t>Selections for Proven Winners have long inflorescences of large flowers, producing blooms for many weeks in spring.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041FBFB2-BE55-056D-3D4B-FB95C094F5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 logo&#10;&#10;Description automatically generated">
            <a:extLst>
              <a:ext uri="{FF2B5EF4-FFF2-40B4-BE49-F238E27FC236}">
                <a16:creationId xmlns:a16="http://schemas.microsoft.com/office/drawing/2014/main" id="{305B7BA5-34EE-3CAC-F29E-86B7884DA1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78" y="4937758"/>
            <a:ext cx="274320" cy="274320"/>
          </a:xfrm>
          <a:prstGeom prst="rect">
            <a:avLst/>
          </a:prstGeom>
        </p:spPr>
      </p:pic>
      <p:pic>
        <p:nvPicPr>
          <p:cNvPr id="13" name="Picture 12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80ADFB68-E0F4-7702-C3BB-426EF3FE8E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38" y="4937758"/>
            <a:ext cx="270935" cy="274320"/>
          </a:xfrm>
          <a:prstGeom prst="rect">
            <a:avLst/>
          </a:prstGeom>
        </p:spPr>
      </p:pic>
      <p:pic>
        <p:nvPicPr>
          <p:cNvPr id="14" name="Picture 13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E511F60A-468E-B322-D62C-C9929453E87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62DB0CE7-63DF-9C58-9D71-3028682546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9" name="Picture 18" descr="A black and blue watering can&#10;&#10;Description automatically generated">
            <a:extLst>
              <a:ext uri="{FF2B5EF4-FFF2-40B4-BE49-F238E27FC236}">
                <a16:creationId xmlns:a16="http://schemas.microsoft.com/office/drawing/2014/main" id="{3233EC50-B482-570C-BB8D-944CF094637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20" name="Picture 19" descr="A black and blue watering can&#10;&#10;Description automatically generated">
            <a:extLst>
              <a:ext uri="{FF2B5EF4-FFF2-40B4-BE49-F238E27FC236}">
                <a16:creationId xmlns:a16="http://schemas.microsoft.com/office/drawing/2014/main" id="{E552C0A8-3EDA-9907-483E-6051B14A2CA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25" name="Picture 24" descr="A green circle with white letters on it&#10;&#10;Description automatically generated">
            <a:extLst>
              <a:ext uri="{FF2B5EF4-FFF2-40B4-BE49-F238E27FC236}">
                <a16:creationId xmlns:a16="http://schemas.microsoft.com/office/drawing/2014/main" id="{7A7B7271-4699-A7B7-30A4-66619F7212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18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C3F51-C70C-FC61-9D89-67AA81F02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Epimedium </a:t>
            </a:r>
            <a:r>
              <a:rPr lang="en-US" dirty="0"/>
              <a:t>‘Hugs and Kisses’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9ED1BE-A876-FED9-48B1-9719357E0C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Greenhouse Stock Container Production</a:t>
            </a:r>
          </a:p>
        </p:txBody>
      </p:sp>
      <p:pic>
        <p:nvPicPr>
          <p:cNvPr id="6" name="Picture Placeholder 5" descr="A group of plants in pots&#10;&#10;Description automatically generated">
            <a:extLst>
              <a:ext uri="{FF2B5EF4-FFF2-40B4-BE49-F238E27FC236}">
                <a16:creationId xmlns:a16="http://schemas.microsoft.com/office/drawing/2014/main" id="{4ADDBB35-FBD9-7EA9-D460-89DDCBD6CF31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5EA6A09-192C-3820-9F67-D4EA179C94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78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089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7126E-F4A9-4AF6-709A-DF7319176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field of flowers and leaves&#10;&#10;Description automatically generated">
            <a:extLst>
              <a:ext uri="{FF2B5EF4-FFF2-40B4-BE49-F238E27FC236}">
                <a16:creationId xmlns:a16="http://schemas.microsoft.com/office/drawing/2014/main" id="{AF7C732D-30B7-662D-FF25-7624B356E7C0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74E53F-C7FB-20D0-309A-A0FD76D9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‘Woodland Elf’</a:t>
            </a:r>
            <a:br>
              <a:rPr lang="en-US" dirty="0"/>
            </a:br>
            <a:r>
              <a:rPr lang="en-US" sz="1800" i="1" dirty="0"/>
              <a:t> Epimedium </a:t>
            </a:r>
            <a:r>
              <a:rPr lang="en-US" sz="1200" dirty="0"/>
              <a:t>PPAF CPBRAF</a:t>
            </a:r>
            <a:endParaRPr lang="en-US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F1148F0-9889-1DA2-BCB8-42E44D445B3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08D5-0B09-7BA8-3AA3-26EDD8F9D1A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Barrenwort  |  Height: 18”  |  Width: 18-24”  |  Zones: 5-8</a:t>
            </a:r>
          </a:p>
          <a:p>
            <a:r>
              <a:rPr lang="en-US" dirty="0"/>
              <a:t>Green, lance-shaped foliage with some burgundy bronze speckling. Especially notable on lower leaves​</a:t>
            </a:r>
          </a:p>
          <a:p>
            <a:r>
              <a:rPr lang="en-US" dirty="0"/>
              <a:t>Yellow flowers​</a:t>
            </a:r>
          </a:p>
          <a:p>
            <a:r>
              <a:rPr lang="en-US" dirty="0"/>
              <a:t>Selections for Proven Winners have long inflorescences of large flowers, producing blooms for many weeks in spring. 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F8A29163-0AB6-D3D1-1C8A-874D5B6AD8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white and orange sun logo&#10;&#10;Description automatically generated">
            <a:extLst>
              <a:ext uri="{FF2B5EF4-FFF2-40B4-BE49-F238E27FC236}">
                <a16:creationId xmlns:a16="http://schemas.microsoft.com/office/drawing/2014/main" id="{9928BE5A-6B9A-6329-CE8D-3DE08755AD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678" y="4937758"/>
            <a:ext cx="274320" cy="274320"/>
          </a:xfrm>
          <a:prstGeom prst="rect">
            <a:avLst/>
          </a:prstGeom>
        </p:spPr>
      </p:pic>
      <p:pic>
        <p:nvPicPr>
          <p:cNvPr id="13" name="Picture 12" descr="A white and orange circle with a black background&#10;&#10;Description automatically generated">
            <a:extLst>
              <a:ext uri="{FF2B5EF4-FFF2-40B4-BE49-F238E27FC236}">
                <a16:creationId xmlns:a16="http://schemas.microsoft.com/office/drawing/2014/main" id="{C761D580-059E-FBB2-B5EB-0CFEB28974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7438" y="4937758"/>
            <a:ext cx="270935" cy="274320"/>
          </a:xfrm>
          <a:prstGeom prst="rect">
            <a:avLst/>
          </a:prstGeom>
        </p:spPr>
      </p:pic>
      <p:pic>
        <p:nvPicPr>
          <p:cNvPr id="14" name="Picture 13" descr="A red circle with a black and black logo with a deer head&#10;&#10;Description automatically generated">
            <a:extLst>
              <a:ext uri="{FF2B5EF4-FFF2-40B4-BE49-F238E27FC236}">
                <a16:creationId xmlns:a16="http://schemas.microsoft.com/office/drawing/2014/main" id="{07C019F6-B868-08D5-C888-16861B30FA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20" y="4937760"/>
            <a:ext cx="274320" cy="274320"/>
          </a:xfrm>
          <a:prstGeom prst="rect">
            <a:avLst/>
          </a:prstGeom>
        </p:spPr>
      </p:pic>
      <p:pic>
        <p:nvPicPr>
          <p:cNvPr id="15" name="Picture 14" descr="A black silhouette of a rabbit&#10;&#10;Description automatically generated">
            <a:extLst>
              <a:ext uri="{FF2B5EF4-FFF2-40B4-BE49-F238E27FC236}">
                <a16:creationId xmlns:a16="http://schemas.microsoft.com/office/drawing/2014/main" id="{86B569D6-35FE-46CD-44D7-F1C09C9959B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0480" y="4937760"/>
            <a:ext cx="274320" cy="274320"/>
          </a:xfrm>
          <a:prstGeom prst="rect">
            <a:avLst/>
          </a:prstGeom>
        </p:spPr>
      </p:pic>
      <p:pic>
        <p:nvPicPr>
          <p:cNvPr id="16" name="Picture 15" descr="A black and blue watering can&#10;&#10;Description automatically generated">
            <a:extLst>
              <a:ext uri="{FF2B5EF4-FFF2-40B4-BE49-F238E27FC236}">
                <a16:creationId xmlns:a16="http://schemas.microsoft.com/office/drawing/2014/main" id="{6BE47A31-1203-FB54-5AE4-4DDF463D503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960" y="4937760"/>
            <a:ext cx="274320" cy="274320"/>
          </a:xfrm>
          <a:prstGeom prst="rect">
            <a:avLst/>
          </a:prstGeom>
        </p:spPr>
      </p:pic>
      <p:pic>
        <p:nvPicPr>
          <p:cNvPr id="17" name="Picture 16" descr="A black and blue watering can&#10;&#10;Description automatically generated">
            <a:extLst>
              <a:ext uri="{FF2B5EF4-FFF2-40B4-BE49-F238E27FC236}">
                <a16:creationId xmlns:a16="http://schemas.microsoft.com/office/drawing/2014/main" id="{0E2D678C-3A18-6855-2D26-39CFEE58721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4937760"/>
            <a:ext cx="274320" cy="274320"/>
          </a:xfrm>
          <a:prstGeom prst="rect">
            <a:avLst/>
          </a:prstGeom>
        </p:spPr>
      </p:pic>
      <p:pic>
        <p:nvPicPr>
          <p:cNvPr id="18" name="Picture 17" descr="A green circle with white letters on it&#10;&#10;Description automatically generated">
            <a:extLst>
              <a:ext uri="{FF2B5EF4-FFF2-40B4-BE49-F238E27FC236}">
                <a16:creationId xmlns:a16="http://schemas.microsoft.com/office/drawing/2014/main" id="{2A58105A-04AA-9D24-F56A-E97AA01FE2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240" y="4937760"/>
            <a:ext cx="27432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7122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5EA7-1CC3-5A46-852A-BF6151E9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Epimedium </a:t>
            </a:r>
            <a:r>
              <a:rPr lang="en-US" dirty="0"/>
              <a:t>‘Woodland Elf’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11A00-018C-9FB4-A58C-04844C60AD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Greenhouse Stock Container Production</a:t>
            </a:r>
          </a:p>
        </p:txBody>
      </p:sp>
      <p:pic>
        <p:nvPicPr>
          <p:cNvPr id="6" name="Picture Placeholder 5" descr="A group of plants in pots&#10;&#10;Description automatically generated">
            <a:extLst>
              <a:ext uri="{FF2B5EF4-FFF2-40B4-BE49-F238E27FC236}">
                <a16:creationId xmlns:a16="http://schemas.microsoft.com/office/drawing/2014/main" id="{E088F3D9-00CF-C6A8-B28A-E6F2ABE5CB5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12B0F820-3D2E-D4D4-4E75-E1D38A9011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9678" y="182880"/>
            <a:ext cx="1463040" cy="1463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058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1644</Words>
  <Application>Microsoft Office PowerPoint</Application>
  <PresentationFormat>Widescreen</PresentationFormat>
  <Paragraphs>138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Segoe UI</vt:lpstr>
      <vt:lpstr>Segoe UI Light</vt:lpstr>
      <vt:lpstr>Office Theme</vt:lpstr>
      <vt:lpstr>New Plant Intros</vt:lpstr>
      <vt:lpstr>‘Violets are Blue’  Delphinium PPAF CPBRAF</vt:lpstr>
      <vt:lpstr>‘Hearts on Fire’  Dicentra spectabilis PPAF CPBRAF</vt:lpstr>
      <vt:lpstr>COLOR CODED® ‘Knock ‘em Red’  Echinacea PPAF CPBRAF</vt:lpstr>
      <vt:lpstr>DOUBLE CODED® ‘Coral Cranberry’  Echinacea PPAF CPBRAF</vt:lpstr>
      <vt:lpstr>‘Hugs and Kisses’  Epimedium PPAF CPBRAF</vt:lpstr>
      <vt:lpstr>Epimedium ‘Hugs and Kisses’</vt:lpstr>
      <vt:lpstr>‘Woodland Elf’  Epimedium PPAF CPBRAF</vt:lpstr>
      <vt:lpstr>Epimedium ‘Woodland Elf’</vt:lpstr>
      <vt:lpstr>‘Perfect Edging’  Festuca arundinacea PPAF CPBRAF</vt:lpstr>
      <vt:lpstr>Athena Gold™  Heliopsis helianthoides</vt:lpstr>
      <vt:lpstr>‘Rays for Days’  Heliopsis helianthoides PPAF CPBRAF</vt:lpstr>
      <vt:lpstr>DOLCE® ‘Glazed and Infused’  Heuchera PPAF CPBRAF</vt:lpstr>
      <vt:lpstr>DOLCE® ‘Sultry Night’  Heuchera PPAF CPBRAF</vt:lpstr>
      <vt:lpstr>SUMMERIFIC® ‘Garnet Globes’  Hibiscus PPAF CPBRAF</vt:lpstr>
      <vt:lpstr>SHADOWLAND® ‘Chance Encounter’  Hosta PP36151 CPBRAF</vt:lpstr>
      <vt:lpstr>‘Catwalk Queen’  Nepeta PPAF CPBRAF</vt:lpstr>
      <vt:lpstr>‘Lemon Purrfection’  Nepeta PPAF CPBRAF</vt:lpstr>
      <vt:lpstr>PRAIRIE WINDS® ‘October Sky’  Panicum virgatum PPAF CPBRAF</vt:lpstr>
      <vt:lpstr>Primula vulgaris BOUQUET PERFECT™ Series</vt:lpstr>
      <vt:lpstr>BOUQUET PERFECT™ ‘Spearmint’ Primula vulgaris (‘Kerbelmint’ PPAF)</vt:lpstr>
      <vt:lpstr>BOUQUET PERFECT™ ‘Violetta’ Primula vulgaris (‘Kerbeletta’ PPAF)</vt:lpstr>
      <vt:lpstr>BOUQUET PERFECT™ ‘Watercolour Blue’ Primula vulgaris (‘Kerbelbluwat’ PPAF)</vt:lpstr>
      <vt:lpstr>‘Treasure Trove’  Rudbeckia PPAF CPBRAF</vt:lpstr>
      <vt:lpstr>‘Orange Slices’  Spigelia marilandica PPAF CPBRAF</vt:lpstr>
      <vt:lpstr>‘Cotton Ball’  Thalictrum PPAF CPBRAF</vt:lpstr>
      <vt:lpstr>‘Prairie Princess’  Vernonia PPAF CPBRAF</vt:lpstr>
      <vt:lpstr>‘Dragon Slayer’  Yucca PPAF CPBRAF</vt:lpstr>
      <vt:lpstr>ART &amp; SOL™ ‘Aztec King’  Mangave PP32151</vt:lpstr>
      <vt:lpstr>ART &amp; SOL™ ‘Moonglow’  Mangave PP29195</vt:lpstr>
      <vt:lpstr>ART &amp; SOL™ ‘Purple People Eater’  Mangave PP29949</vt:lpstr>
      <vt:lpstr>ART &amp; SOL™ ‘Silver Fox’  Mangave PP29642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Andrew P. Jager</dc:creator>
  <cp:lastModifiedBy>Andrew P. Jager</cp:lastModifiedBy>
  <cp:revision>40</cp:revision>
  <dcterms:created xsi:type="dcterms:W3CDTF">2024-12-23T18:01:01Z</dcterms:created>
  <dcterms:modified xsi:type="dcterms:W3CDTF">2025-03-11T11:37:53Z</dcterms:modified>
</cp:coreProperties>
</file>